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5_309D7C7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45"/>
  </p:notesMasterIdLst>
  <p:handoutMasterIdLst>
    <p:handoutMasterId r:id="rId46"/>
  </p:handoutMasterIdLst>
  <p:sldIdLst>
    <p:sldId id="312" r:id="rId5"/>
    <p:sldId id="304" r:id="rId6"/>
    <p:sldId id="355" r:id="rId7"/>
    <p:sldId id="358" r:id="rId8"/>
    <p:sldId id="357" r:id="rId9"/>
    <p:sldId id="307" r:id="rId10"/>
    <p:sldId id="317" r:id="rId11"/>
    <p:sldId id="318" r:id="rId12"/>
    <p:sldId id="323" r:id="rId13"/>
    <p:sldId id="351" r:id="rId14"/>
    <p:sldId id="350" r:id="rId15"/>
    <p:sldId id="281" r:id="rId16"/>
    <p:sldId id="315" r:id="rId17"/>
    <p:sldId id="324" r:id="rId18"/>
    <p:sldId id="319" r:id="rId19"/>
    <p:sldId id="282" r:id="rId20"/>
    <p:sldId id="326" r:id="rId21"/>
    <p:sldId id="327" r:id="rId22"/>
    <p:sldId id="314" r:id="rId23"/>
    <p:sldId id="343" r:id="rId24"/>
    <p:sldId id="344" r:id="rId25"/>
    <p:sldId id="321" r:id="rId26"/>
    <p:sldId id="345" r:id="rId27"/>
    <p:sldId id="347" r:id="rId28"/>
    <p:sldId id="346" r:id="rId29"/>
    <p:sldId id="340" r:id="rId30"/>
    <p:sldId id="328" r:id="rId31"/>
    <p:sldId id="329" r:id="rId32"/>
    <p:sldId id="330" r:id="rId33"/>
    <p:sldId id="331" r:id="rId34"/>
    <p:sldId id="334" r:id="rId35"/>
    <p:sldId id="338" r:id="rId36"/>
    <p:sldId id="348" r:id="rId37"/>
    <p:sldId id="339" r:id="rId38"/>
    <p:sldId id="337" r:id="rId39"/>
    <p:sldId id="341" r:id="rId40"/>
    <p:sldId id="342" r:id="rId41"/>
    <p:sldId id="353" r:id="rId42"/>
    <p:sldId id="354" r:id="rId43"/>
    <p:sldId id="349" r:id="rId44"/>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9A3D811-4D8C-1BC4-F794-33AF007B88E9}" name="Keane, Danielle (R&amp;I)" initials="KD" userId="S::dkeane@stjames.ie::8db81a46-7792-4f1a-bb49-f76c170e4042" providerId="AD"/>
  <p188:author id="{9E0CEB2C-4F34-6220-B371-14EBF8E8C06F}" name="Ludden, Catherine (R&amp;I)" initials="LC" userId="S::cludden@stjames.ie::cb514726-5f6c-4f52-9333-7b4386799eba" providerId="AD"/>
  <p188:author id="{C913CFAF-43D0-B271-B854-7717455827CD}" name="Keane, Danielle (R&amp;I)" initials="" userId="S::DKeane@stjames.ie::8db81a46-7792-4f1a-bb49-f76c170e40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6E86AA"/>
    <a:srgbClr val="AAC4E9"/>
    <a:srgbClr val="F5CDCE"/>
    <a:srgbClr val="A9E39B"/>
    <a:srgbClr val="A2E6D1"/>
    <a:srgbClr val="E1D993"/>
    <a:srgbClr val="CDF6CA"/>
    <a:srgbClr val="FDFBF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14B2B-719B-DD18-8058-F1DCD246636F}" v="369" dt="2025-09-26T08:26:42.866"/>
    <p1510:client id="{1F623DD1-F970-6D22-3125-5D1FD1587D22}" v="3" dt="2025-09-25T12:09:35.762"/>
    <p1510:client id="{249BB0CA-FE70-14B5-FE87-592DAEB75208}" v="13" dt="2025-09-24T12:13:59.980"/>
    <p1510:client id="{322DAC00-D77C-67CE-212A-F81E65CC9CF2}" v="1743" dt="2025-09-25T11:16:09.915"/>
    <p1510:client id="{91DC5976-A467-B5F4-5AF7-68C9FA144C3B}" v="1" dt="2025-09-25T12:24:17.001"/>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65_309D7C79.xml><?xml version="1.0" encoding="utf-8"?>
<p188:cmLst xmlns:a="http://schemas.openxmlformats.org/drawingml/2006/main" xmlns:r="http://schemas.openxmlformats.org/officeDocument/2006/relationships" xmlns:p188="http://schemas.microsoft.com/office/powerpoint/2018/8/main">
  <p188:cm id="{FC0B4DF0-176A-4702-A73C-00040D8B2579}" authorId="{9E0CEB2C-4F34-6220-B371-14EBF8E8C06F}" created="2025-09-25T12:24:17.001" startDate="2025-09-25T12:24:17.001" dueDate="2025-09-25T12:24:17.001" assignedTo="{C913CFAF-43D0-B271-B854-7717455827CD}" title="@Keane, Danielle (R&amp;I) suggest adding a Retrospective chart review as this comes up a lot">
    <ac:deMkLst xmlns:ac="http://schemas.microsoft.com/office/drawing/2013/main/command">
      <pc:docMk xmlns:pc="http://schemas.microsoft.com/office/powerpoint/2013/main/command"/>
      <pc:sldMk xmlns:pc="http://schemas.microsoft.com/office/powerpoint/2013/main/command" cId="815627385" sldId="357"/>
      <ac:graphicFrameMk id="6" creationId="{E08C45A5-A268-87EC-7A32-9AB79391CA5C}"/>
    </ac:deMkLst>
    <p188:txBody>
      <a:bodyPr/>
      <a:lstStyle/>
      <a:p>
        <a:r>
          <a:rPr lang="en-US"/>
          <a:t>[@Keane, Danielle (R&amp;I)]  suggest adding a Retrospective chart review as this comes up a lot </a:t>
        </a:r>
      </a:p>
    </p188:txBody>
    <p188:extLst>
      <p:ext xmlns:p="http://schemas.openxmlformats.org/presentationml/2006/main" uri="{5BB2D875-25FF-4072-B9AC-8F64D62656EB}">
        <p228:taskDetails xmlns:p228="http://schemas.microsoft.com/office/powerpoint/2022/08/main" xmlns="">
          <p228:history>
            <p228:event time="2025-09-25T12:24:17.001" id="{ED28923F-A826-46D4-83F8-B055D1A59155}">
              <p228:atrbtn authorId="{9E0CEB2C-4F34-6220-B371-14EBF8E8C06F}"/>
              <p228:anchr>
                <p228:comment id="{FC0B4DF0-176A-4702-A73C-00040D8B2579}"/>
              </p228:anchr>
              <p228:add/>
            </p228:event>
            <p228:event time="2025-09-25T12:24:17.001" id="{BBCEF6DD-3B8E-45BD-AF98-EBAE54A9A2D1}">
              <p228:atrbtn authorId="{9E0CEB2C-4F34-6220-B371-14EBF8E8C06F}"/>
              <p228:anchr>
                <p228:comment id="{FC0B4DF0-176A-4702-A73C-00040D8B2579}"/>
              </p228:anchr>
              <p228:asgn authorId="{C913CFAF-43D0-B271-B854-7717455827CD}"/>
            </p228:event>
            <p228:event time="2025-09-25T12:24:17.001" id="{77DC3BA2-6AD2-43CD-9EBD-AEAC3B880C46}">
              <p228:atrbtn authorId="{9E0CEB2C-4F34-6220-B371-14EBF8E8C06F}"/>
              <p228:anchr>
                <p228:comment id="{FC0B4DF0-176A-4702-A73C-00040D8B2579}"/>
              </p228:anchr>
              <p228:title val="@Keane, Danielle (R&amp;I) suggest adding a Retrospective chart review as this comes up a lot"/>
            </p228:event>
            <p228:event time="2025-09-25T12:24:17.001" id="{91816100-899A-4383-AC50-2D4DF25662D7}">
              <p228:atrbtn authorId="{9E0CEB2C-4F34-6220-B371-14EBF8E8C06F}"/>
              <p228:anchr>
                <p228:comment id="{FC0B4DF0-176A-4702-A73C-00040D8B2579}"/>
              </p228:anchr>
              <p228:date stDt="2025-09-25T12:24:17.001" endDt="2025-09-25T12:24:17.001"/>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37ADA-A8A6-4225-90DC-900B3BFAA1F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IE"/>
        </a:p>
      </dgm:t>
    </dgm:pt>
    <dgm:pt modelId="{CCB03F4F-140C-4BCA-A46C-E529870C915C}">
      <dgm:prSet phldrT="[Text]"/>
      <dgm:spPr/>
      <dgm:t>
        <a:bodyPr/>
        <a:lstStyle/>
        <a:p>
          <a:r>
            <a:rPr lang="en-IE">
              <a:latin typeface="+mj-lt"/>
            </a:rPr>
            <a:t>Initial R&amp;I Review</a:t>
          </a:r>
        </a:p>
      </dgm:t>
    </dgm:pt>
    <dgm:pt modelId="{782FCEB6-9D65-41B9-B4CB-B273FF81AB0D}" type="parTrans" cxnId="{029BD993-15CA-4F8C-B168-CC8D683DE350}">
      <dgm:prSet/>
      <dgm:spPr/>
      <dgm:t>
        <a:bodyPr/>
        <a:lstStyle/>
        <a:p>
          <a:endParaRPr lang="en-IE">
            <a:latin typeface="+mj-lt"/>
          </a:endParaRPr>
        </a:p>
      </dgm:t>
    </dgm:pt>
    <dgm:pt modelId="{D9B8A4E0-15E8-4661-8F13-8F1801C03379}" type="sibTrans" cxnId="{029BD993-15CA-4F8C-B168-CC8D683DE350}">
      <dgm:prSet/>
      <dgm:spPr/>
      <dgm:t>
        <a:bodyPr/>
        <a:lstStyle/>
        <a:p>
          <a:endParaRPr lang="en-IE">
            <a:latin typeface="+mj-lt"/>
          </a:endParaRPr>
        </a:p>
      </dgm:t>
    </dgm:pt>
    <dgm:pt modelId="{2EE1C425-73BF-4EAC-8090-0163C343941F}">
      <dgm:prSet phldrT="[Text]"/>
      <dgm:spPr/>
      <dgm:t>
        <a:bodyPr/>
        <a:lstStyle/>
        <a:p>
          <a:r>
            <a:rPr lang="en-IE">
              <a:latin typeface="+mj-lt"/>
            </a:rPr>
            <a:t>DPO</a:t>
          </a:r>
        </a:p>
      </dgm:t>
    </dgm:pt>
    <dgm:pt modelId="{36ADCD9F-42E4-4128-B1CB-1F180FBFACBF}" type="parTrans" cxnId="{B89B6182-ADF3-480B-A1F1-99E45BA5BE4C}">
      <dgm:prSet/>
      <dgm:spPr/>
      <dgm:t>
        <a:bodyPr/>
        <a:lstStyle/>
        <a:p>
          <a:endParaRPr lang="en-IE">
            <a:latin typeface="+mj-lt"/>
          </a:endParaRPr>
        </a:p>
      </dgm:t>
    </dgm:pt>
    <dgm:pt modelId="{45124720-2523-47FB-AD20-A752038BE496}" type="sibTrans" cxnId="{B89B6182-ADF3-480B-A1F1-99E45BA5BE4C}">
      <dgm:prSet/>
      <dgm:spPr/>
      <dgm:t>
        <a:bodyPr/>
        <a:lstStyle/>
        <a:p>
          <a:endParaRPr lang="en-IE">
            <a:latin typeface="+mj-lt"/>
          </a:endParaRPr>
        </a:p>
      </dgm:t>
    </dgm:pt>
    <dgm:pt modelId="{04C4150A-F4C2-4B68-8222-C8C20A4271BA}">
      <dgm:prSet phldrT="[Text]"/>
      <dgm:spPr/>
      <dgm:t>
        <a:bodyPr/>
        <a:lstStyle/>
        <a:p>
          <a:r>
            <a:rPr lang="en-IE">
              <a:latin typeface="+mj-lt"/>
            </a:rPr>
            <a:t>Optional: CRF/ NRAC</a:t>
          </a:r>
        </a:p>
      </dgm:t>
    </dgm:pt>
    <dgm:pt modelId="{E56D3F16-E014-460B-ABF3-CFF05AAE00BA}" type="parTrans" cxnId="{C7DCCB49-FFB7-42BD-BB86-F39698C4C688}">
      <dgm:prSet/>
      <dgm:spPr/>
      <dgm:t>
        <a:bodyPr/>
        <a:lstStyle/>
        <a:p>
          <a:endParaRPr lang="en-IE">
            <a:latin typeface="+mj-lt"/>
          </a:endParaRPr>
        </a:p>
      </dgm:t>
    </dgm:pt>
    <dgm:pt modelId="{27E4166B-F205-4352-B592-E974AD041349}" type="sibTrans" cxnId="{C7DCCB49-FFB7-42BD-BB86-F39698C4C688}">
      <dgm:prSet/>
      <dgm:spPr/>
      <dgm:t>
        <a:bodyPr/>
        <a:lstStyle/>
        <a:p>
          <a:endParaRPr lang="en-IE">
            <a:latin typeface="+mj-lt"/>
          </a:endParaRPr>
        </a:p>
      </dgm:t>
    </dgm:pt>
    <dgm:pt modelId="{254B1621-60B5-4A06-98ED-BD787C7D8F9E}">
      <dgm:prSet/>
      <dgm:spPr/>
      <dgm:t>
        <a:bodyPr/>
        <a:lstStyle/>
        <a:p>
          <a:r>
            <a:rPr lang="en-IE">
              <a:latin typeface="+mj-lt"/>
            </a:rPr>
            <a:t>Legal + Financial </a:t>
          </a:r>
        </a:p>
      </dgm:t>
    </dgm:pt>
    <dgm:pt modelId="{E8FB72B0-8263-43FA-BB03-A8DD2EE2B8A8}" type="parTrans" cxnId="{AD142AF4-561E-41D4-819B-6779FD58BA2A}">
      <dgm:prSet/>
      <dgm:spPr/>
      <dgm:t>
        <a:bodyPr/>
        <a:lstStyle/>
        <a:p>
          <a:endParaRPr lang="en-IE">
            <a:latin typeface="+mj-lt"/>
          </a:endParaRPr>
        </a:p>
      </dgm:t>
    </dgm:pt>
    <dgm:pt modelId="{AC40278D-8FA1-4843-994A-FCE52BE87CD1}" type="sibTrans" cxnId="{AD142AF4-561E-41D4-819B-6779FD58BA2A}">
      <dgm:prSet/>
      <dgm:spPr/>
      <dgm:t>
        <a:bodyPr/>
        <a:lstStyle/>
        <a:p>
          <a:endParaRPr lang="en-IE">
            <a:latin typeface="+mj-lt"/>
          </a:endParaRPr>
        </a:p>
      </dgm:t>
    </dgm:pt>
    <dgm:pt modelId="{DEA330C7-B8E3-43AC-97C0-091952F235C6}">
      <dgm:prSet/>
      <dgm:spPr/>
      <dgm:t>
        <a:bodyPr/>
        <a:lstStyle/>
        <a:p>
          <a:r>
            <a:rPr lang="en-IE">
              <a:latin typeface="+mj-lt"/>
            </a:rPr>
            <a:t>CEO</a:t>
          </a:r>
        </a:p>
      </dgm:t>
    </dgm:pt>
    <dgm:pt modelId="{B329FE4C-44F1-4E6D-A3FF-B81EF182B045}" type="parTrans" cxnId="{1A208DA8-D474-442B-8FB3-31633B054CE4}">
      <dgm:prSet/>
      <dgm:spPr/>
      <dgm:t>
        <a:bodyPr/>
        <a:lstStyle/>
        <a:p>
          <a:endParaRPr lang="en-IE">
            <a:latin typeface="+mj-lt"/>
          </a:endParaRPr>
        </a:p>
      </dgm:t>
    </dgm:pt>
    <dgm:pt modelId="{5694B3A9-0AD2-4A02-9973-4D4893517D39}" type="sibTrans" cxnId="{1A208DA8-D474-442B-8FB3-31633B054CE4}">
      <dgm:prSet/>
      <dgm:spPr/>
      <dgm:t>
        <a:bodyPr/>
        <a:lstStyle/>
        <a:p>
          <a:endParaRPr lang="en-IE">
            <a:latin typeface="+mj-lt"/>
          </a:endParaRPr>
        </a:p>
      </dgm:t>
    </dgm:pt>
    <dgm:pt modelId="{56DFF079-AFB8-40CB-BF2D-35F38F204A19}">
      <dgm:prSet/>
      <dgm:spPr/>
      <dgm:t>
        <a:bodyPr/>
        <a:lstStyle/>
        <a:p>
          <a:r>
            <a:rPr lang="en-IE">
              <a:latin typeface="+mj-lt"/>
            </a:rPr>
            <a:t>Final R&amp;I Approval</a:t>
          </a:r>
        </a:p>
      </dgm:t>
    </dgm:pt>
    <dgm:pt modelId="{E4622944-5830-4145-A220-674881422113}" type="parTrans" cxnId="{6BE9B26F-0A7B-4664-BACA-87E46635906E}">
      <dgm:prSet/>
      <dgm:spPr/>
      <dgm:t>
        <a:bodyPr/>
        <a:lstStyle/>
        <a:p>
          <a:endParaRPr lang="en-IE">
            <a:latin typeface="+mj-lt"/>
          </a:endParaRPr>
        </a:p>
      </dgm:t>
    </dgm:pt>
    <dgm:pt modelId="{E9563119-A8F2-4972-8F28-D2DB8E531130}" type="sibTrans" cxnId="{6BE9B26F-0A7B-4664-BACA-87E46635906E}">
      <dgm:prSet/>
      <dgm:spPr/>
      <dgm:t>
        <a:bodyPr/>
        <a:lstStyle/>
        <a:p>
          <a:endParaRPr lang="en-IE">
            <a:latin typeface="+mj-lt"/>
          </a:endParaRPr>
        </a:p>
      </dgm:t>
    </dgm:pt>
    <dgm:pt modelId="{07F1DDAD-6CD0-4E0A-8833-CA766E6222A0}" type="pres">
      <dgm:prSet presAssocID="{15C37ADA-A8A6-4225-90DC-900B3BFAA1FE}" presName="Name0" presStyleCnt="0">
        <dgm:presLayoutVars>
          <dgm:dir/>
          <dgm:animLvl val="lvl"/>
          <dgm:resizeHandles val="exact"/>
        </dgm:presLayoutVars>
      </dgm:prSet>
      <dgm:spPr/>
    </dgm:pt>
    <dgm:pt modelId="{AE405120-7AEC-45C3-9587-BC72407F4838}" type="pres">
      <dgm:prSet presAssocID="{CCB03F4F-140C-4BCA-A46C-E529870C915C}" presName="parTxOnly" presStyleLbl="node1" presStyleIdx="0" presStyleCnt="6" custScaleY="132981">
        <dgm:presLayoutVars>
          <dgm:chMax val="0"/>
          <dgm:chPref val="0"/>
          <dgm:bulletEnabled val="1"/>
        </dgm:presLayoutVars>
      </dgm:prSet>
      <dgm:spPr/>
    </dgm:pt>
    <dgm:pt modelId="{F7ACB701-60B8-4839-BD44-C40C1A8F84A1}" type="pres">
      <dgm:prSet presAssocID="{D9B8A4E0-15E8-4661-8F13-8F1801C03379}" presName="parTxOnlySpace" presStyleCnt="0"/>
      <dgm:spPr/>
    </dgm:pt>
    <dgm:pt modelId="{2E2402CA-3615-4F7C-A13C-E337BD370770}" type="pres">
      <dgm:prSet presAssocID="{2EE1C425-73BF-4EAC-8090-0163C343941F}" presName="parTxOnly" presStyleLbl="node1" presStyleIdx="1" presStyleCnt="6" custScaleY="130676">
        <dgm:presLayoutVars>
          <dgm:chMax val="0"/>
          <dgm:chPref val="0"/>
          <dgm:bulletEnabled val="1"/>
        </dgm:presLayoutVars>
      </dgm:prSet>
      <dgm:spPr/>
    </dgm:pt>
    <dgm:pt modelId="{2D2518A1-A35D-4347-A7E8-70BFB0623FFD}" type="pres">
      <dgm:prSet presAssocID="{45124720-2523-47FB-AD20-A752038BE496}" presName="parTxOnlySpace" presStyleCnt="0"/>
      <dgm:spPr/>
    </dgm:pt>
    <dgm:pt modelId="{4D93718B-2AA6-4308-96CC-B668B481C846}" type="pres">
      <dgm:prSet presAssocID="{04C4150A-F4C2-4B68-8222-C8C20A4271BA}" presName="parTxOnly" presStyleLbl="node1" presStyleIdx="2" presStyleCnt="6" custScaleY="128370">
        <dgm:presLayoutVars>
          <dgm:chMax val="0"/>
          <dgm:chPref val="0"/>
          <dgm:bulletEnabled val="1"/>
        </dgm:presLayoutVars>
      </dgm:prSet>
      <dgm:spPr/>
    </dgm:pt>
    <dgm:pt modelId="{B6127369-EB3B-4430-90D0-E264890B6481}" type="pres">
      <dgm:prSet presAssocID="{27E4166B-F205-4352-B592-E974AD041349}" presName="parTxOnlySpace" presStyleCnt="0"/>
      <dgm:spPr/>
    </dgm:pt>
    <dgm:pt modelId="{96A1AA88-9913-418F-8DD2-9AE28F9A82BB}" type="pres">
      <dgm:prSet presAssocID="{254B1621-60B5-4A06-98ED-BD787C7D8F9E}" presName="parTxOnly" presStyleLbl="node1" presStyleIdx="3" presStyleCnt="6" custScaleY="132981">
        <dgm:presLayoutVars>
          <dgm:chMax val="0"/>
          <dgm:chPref val="0"/>
          <dgm:bulletEnabled val="1"/>
        </dgm:presLayoutVars>
      </dgm:prSet>
      <dgm:spPr/>
    </dgm:pt>
    <dgm:pt modelId="{0AEC0885-BA22-4463-904F-9E211B3F8320}" type="pres">
      <dgm:prSet presAssocID="{AC40278D-8FA1-4843-994A-FCE52BE87CD1}" presName="parTxOnlySpace" presStyleCnt="0"/>
      <dgm:spPr/>
    </dgm:pt>
    <dgm:pt modelId="{62FA5680-6E7E-4185-9665-C4A0A792FA65}" type="pres">
      <dgm:prSet presAssocID="{DEA330C7-B8E3-43AC-97C0-091952F235C6}" presName="parTxOnly" presStyleLbl="node1" presStyleIdx="4" presStyleCnt="6" custScaleY="121453">
        <dgm:presLayoutVars>
          <dgm:chMax val="0"/>
          <dgm:chPref val="0"/>
          <dgm:bulletEnabled val="1"/>
        </dgm:presLayoutVars>
      </dgm:prSet>
      <dgm:spPr/>
    </dgm:pt>
    <dgm:pt modelId="{486FB309-B615-4FEE-BE42-23D4F3D5A26D}" type="pres">
      <dgm:prSet presAssocID="{5694B3A9-0AD2-4A02-9973-4D4893517D39}" presName="parTxOnlySpace" presStyleCnt="0"/>
      <dgm:spPr/>
    </dgm:pt>
    <dgm:pt modelId="{BDE2620B-6543-40B3-9B4A-8AE3977DAD1C}" type="pres">
      <dgm:prSet presAssocID="{56DFF079-AFB8-40CB-BF2D-35F38F204A19}" presName="parTxOnly" presStyleLbl="node1" presStyleIdx="5" presStyleCnt="6" custScaleY="116842">
        <dgm:presLayoutVars>
          <dgm:chMax val="0"/>
          <dgm:chPref val="0"/>
          <dgm:bulletEnabled val="1"/>
        </dgm:presLayoutVars>
      </dgm:prSet>
      <dgm:spPr/>
    </dgm:pt>
  </dgm:ptLst>
  <dgm:cxnLst>
    <dgm:cxn modelId="{B02B9401-3057-41B7-A16D-34152FA51F5D}" type="presOf" srcId="{15C37ADA-A8A6-4225-90DC-900B3BFAA1FE}" destId="{07F1DDAD-6CD0-4E0A-8833-CA766E6222A0}" srcOrd="0" destOrd="0" presId="urn:microsoft.com/office/officeart/2005/8/layout/chevron1"/>
    <dgm:cxn modelId="{1A6BCD5C-8291-4AFA-89D5-9E195DDA589A}" type="presOf" srcId="{04C4150A-F4C2-4B68-8222-C8C20A4271BA}" destId="{4D93718B-2AA6-4308-96CC-B668B481C846}" srcOrd="0" destOrd="0" presId="urn:microsoft.com/office/officeart/2005/8/layout/chevron1"/>
    <dgm:cxn modelId="{F024C541-AB70-4566-AD4B-62B4BE49EB38}" type="presOf" srcId="{56DFF079-AFB8-40CB-BF2D-35F38F204A19}" destId="{BDE2620B-6543-40B3-9B4A-8AE3977DAD1C}" srcOrd="0" destOrd="0" presId="urn:microsoft.com/office/officeart/2005/8/layout/chevron1"/>
    <dgm:cxn modelId="{C7DCCB49-FFB7-42BD-BB86-F39698C4C688}" srcId="{15C37ADA-A8A6-4225-90DC-900B3BFAA1FE}" destId="{04C4150A-F4C2-4B68-8222-C8C20A4271BA}" srcOrd="2" destOrd="0" parTransId="{E56D3F16-E014-460B-ABF3-CFF05AAE00BA}" sibTransId="{27E4166B-F205-4352-B592-E974AD041349}"/>
    <dgm:cxn modelId="{6BE9B26F-0A7B-4664-BACA-87E46635906E}" srcId="{15C37ADA-A8A6-4225-90DC-900B3BFAA1FE}" destId="{56DFF079-AFB8-40CB-BF2D-35F38F204A19}" srcOrd="5" destOrd="0" parTransId="{E4622944-5830-4145-A220-674881422113}" sibTransId="{E9563119-A8F2-4972-8F28-D2DB8E531130}"/>
    <dgm:cxn modelId="{33CFF675-ED47-430B-AD8E-4B52BF72D4E2}" type="presOf" srcId="{254B1621-60B5-4A06-98ED-BD787C7D8F9E}" destId="{96A1AA88-9913-418F-8DD2-9AE28F9A82BB}" srcOrd="0" destOrd="0" presId="urn:microsoft.com/office/officeart/2005/8/layout/chevron1"/>
    <dgm:cxn modelId="{B89B6182-ADF3-480B-A1F1-99E45BA5BE4C}" srcId="{15C37ADA-A8A6-4225-90DC-900B3BFAA1FE}" destId="{2EE1C425-73BF-4EAC-8090-0163C343941F}" srcOrd="1" destOrd="0" parTransId="{36ADCD9F-42E4-4128-B1CB-1F180FBFACBF}" sibTransId="{45124720-2523-47FB-AD20-A752038BE496}"/>
    <dgm:cxn modelId="{029BD993-15CA-4F8C-B168-CC8D683DE350}" srcId="{15C37ADA-A8A6-4225-90DC-900B3BFAA1FE}" destId="{CCB03F4F-140C-4BCA-A46C-E529870C915C}" srcOrd="0" destOrd="0" parTransId="{782FCEB6-9D65-41B9-B4CB-B273FF81AB0D}" sibTransId="{D9B8A4E0-15E8-4661-8F13-8F1801C03379}"/>
    <dgm:cxn modelId="{1A208DA8-D474-442B-8FB3-31633B054CE4}" srcId="{15C37ADA-A8A6-4225-90DC-900B3BFAA1FE}" destId="{DEA330C7-B8E3-43AC-97C0-091952F235C6}" srcOrd="4" destOrd="0" parTransId="{B329FE4C-44F1-4E6D-A3FF-B81EF182B045}" sibTransId="{5694B3A9-0AD2-4A02-9973-4D4893517D39}"/>
    <dgm:cxn modelId="{CDE9E0C5-224F-4F9E-B20B-818725ECF84E}" type="presOf" srcId="{DEA330C7-B8E3-43AC-97C0-091952F235C6}" destId="{62FA5680-6E7E-4185-9665-C4A0A792FA65}" srcOrd="0" destOrd="0" presId="urn:microsoft.com/office/officeart/2005/8/layout/chevron1"/>
    <dgm:cxn modelId="{E74C22CC-105A-471A-8B3F-116BF90ACBA8}" type="presOf" srcId="{CCB03F4F-140C-4BCA-A46C-E529870C915C}" destId="{AE405120-7AEC-45C3-9587-BC72407F4838}" srcOrd="0" destOrd="0" presId="urn:microsoft.com/office/officeart/2005/8/layout/chevron1"/>
    <dgm:cxn modelId="{6E1494D9-725D-4A71-AB26-D9CB0B33CC53}" type="presOf" srcId="{2EE1C425-73BF-4EAC-8090-0163C343941F}" destId="{2E2402CA-3615-4F7C-A13C-E337BD370770}" srcOrd="0" destOrd="0" presId="urn:microsoft.com/office/officeart/2005/8/layout/chevron1"/>
    <dgm:cxn modelId="{AD142AF4-561E-41D4-819B-6779FD58BA2A}" srcId="{15C37ADA-A8A6-4225-90DC-900B3BFAA1FE}" destId="{254B1621-60B5-4A06-98ED-BD787C7D8F9E}" srcOrd="3" destOrd="0" parTransId="{E8FB72B0-8263-43FA-BB03-A8DD2EE2B8A8}" sibTransId="{AC40278D-8FA1-4843-994A-FCE52BE87CD1}"/>
    <dgm:cxn modelId="{4749D303-EFA3-4180-B549-09C1846728CB}" type="presParOf" srcId="{07F1DDAD-6CD0-4E0A-8833-CA766E6222A0}" destId="{AE405120-7AEC-45C3-9587-BC72407F4838}" srcOrd="0" destOrd="0" presId="urn:microsoft.com/office/officeart/2005/8/layout/chevron1"/>
    <dgm:cxn modelId="{DE22DD0A-9191-4E1B-AD16-E8152FE7F941}" type="presParOf" srcId="{07F1DDAD-6CD0-4E0A-8833-CA766E6222A0}" destId="{F7ACB701-60B8-4839-BD44-C40C1A8F84A1}" srcOrd="1" destOrd="0" presId="urn:microsoft.com/office/officeart/2005/8/layout/chevron1"/>
    <dgm:cxn modelId="{305EF6D1-BB63-4FA5-AFE6-E6E6C818C44E}" type="presParOf" srcId="{07F1DDAD-6CD0-4E0A-8833-CA766E6222A0}" destId="{2E2402CA-3615-4F7C-A13C-E337BD370770}" srcOrd="2" destOrd="0" presId="urn:microsoft.com/office/officeart/2005/8/layout/chevron1"/>
    <dgm:cxn modelId="{C7302F7D-D08F-4883-A1CD-C7A33D6BBE90}" type="presParOf" srcId="{07F1DDAD-6CD0-4E0A-8833-CA766E6222A0}" destId="{2D2518A1-A35D-4347-A7E8-70BFB0623FFD}" srcOrd="3" destOrd="0" presId="urn:microsoft.com/office/officeart/2005/8/layout/chevron1"/>
    <dgm:cxn modelId="{9C39949E-35C2-465F-AD2F-2DA76F53B3E8}" type="presParOf" srcId="{07F1DDAD-6CD0-4E0A-8833-CA766E6222A0}" destId="{4D93718B-2AA6-4308-96CC-B668B481C846}" srcOrd="4" destOrd="0" presId="urn:microsoft.com/office/officeart/2005/8/layout/chevron1"/>
    <dgm:cxn modelId="{C7D5901B-1C3C-47ED-9B13-E0C86F1B6B20}" type="presParOf" srcId="{07F1DDAD-6CD0-4E0A-8833-CA766E6222A0}" destId="{B6127369-EB3B-4430-90D0-E264890B6481}" srcOrd="5" destOrd="0" presId="urn:microsoft.com/office/officeart/2005/8/layout/chevron1"/>
    <dgm:cxn modelId="{791A1AD3-0342-468E-875D-DB77A860CFF4}" type="presParOf" srcId="{07F1DDAD-6CD0-4E0A-8833-CA766E6222A0}" destId="{96A1AA88-9913-418F-8DD2-9AE28F9A82BB}" srcOrd="6" destOrd="0" presId="urn:microsoft.com/office/officeart/2005/8/layout/chevron1"/>
    <dgm:cxn modelId="{4337D32B-CBD9-4119-B25C-E099AC10772F}" type="presParOf" srcId="{07F1DDAD-6CD0-4E0A-8833-CA766E6222A0}" destId="{0AEC0885-BA22-4463-904F-9E211B3F8320}" srcOrd="7" destOrd="0" presId="urn:microsoft.com/office/officeart/2005/8/layout/chevron1"/>
    <dgm:cxn modelId="{E4FA12CF-6314-4DE3-BEB4-DB7DF1C50234}" type="presParOf" srcId="{07F1DDAD-6CD0-4E0A-8833-CA766E6222A0}" destId="{62FA5680-6E7E-4185-9665-C4A0A792FA65}" srcOrd="8" destOrd="0" presId="urn:microsoft.com/office/officeart/2005/8/layout/chevron1"/>
    <dgm:cxn modelId="{D901C861-E7BC-4133-92FB-CEF2B8F26785}" type="presParOf" srcId="{07F1DDAD-6CD0-4E0A-8833-CA766E6222A0}" destId="{486FB309-B615-4FEE-BE42-23D4F3D5A26D}" srcOrd="9" destOrd="0" presId="urn:microsoft.com/office/officeart/2005/8/layout/chevron1"/>
    <dgm:cxn modelId="{D3074DE8-5824-4CC2-8D46-E2B9998F82EB}" type="presParOf" srcId="{07F1DDAD-6CD0-4E0A-8833-CA766E6222A0}" destId="{BDE2620B-6543-40B3-9B4A-8AE3977DAD1C}"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C37ADA-A8A6-4225-90DC-900B3BFAA1F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IE"/>
        </a:p>
      </dgm:t>
    </dgm:pt>
    <dgm:pt modelId="{CCB03F4F-140C-4BCA-A46C-E529870C915C}">
      <dgm:prSet phldrT="[Text]"/>
      <dgm:spPr/>
      <dgm:t>
        <a:bodyPr/>
        <a:lstStyle/>
        <a:p>
          <a:r>
            <a:rPr lang="en-IE">
              <a:latin typeface="+mj-lt"/>
            </a:rPr>
            <a:t>Initial R&amp;I Review</a:t>
          </a:r>
        </a:p>
      </dgm:t>
    </dgm:pt>
    <dgm:pt modelId="{782FCEB6-9D65-41B9-B4CB-B273FF81AB0D}" type="parTrans" cxnId="{029BD993-15CA-4F8C-B168-CC8D683DE350}">
      <dgm:prSet/>
      <dgm:spPr/>
      <dgm:t>
        <a:bodyPr/>
        <a:lstStyle/>
        <a:p>
          <a:endParaRPr lang="en-IE">
            <a:latin typeface="+mj-lt"/>
          </a:endParaRPr>
        </a:p>
      </dgm:t>
    </dgm:pt>
    <dgm:pt modelId="{D9B8A4E0-15E8-4661-8F13-8F1801C03379}" type="sibTrans" cxnId="{029BD993-15CA-4F8C-B168-CC8D683DE350}">
      <dgm:prSet/>
      <dgm:spPr/>
      <dgm:t>
        <a:bodyPr/>
        <a:lstStyle/>
        <a:p>
          <a:endParaRPr lang="en-IE">
            <a:latin typeface="+mj-lt"/>
          </a:endParaRPr>
        </a:p>
      </dgm:t>
    </dgm:pt>
    <dgm:pt modelId="{04C4150A-F4C2-4B68-8222-C8C20A4271BA}">
      <dgm:prSet phldrT="[Text]"/>
      <dgm:spPr/>
      <dgm:t>
        <a:bodyPr/>
        <a:lstStyle/>
        <a:p>
          <a:r>
            <a:rPr lang="en-IE">
              <a:latin typeface="+mj-lt"/>
            </a:rPr>
            <a:t>Optional: CRF/ NRAC</a:t>
          </a:r>
        </a:p>
      </dgm:t>
    </dgm:pt>
    <dgm:pt modelId="{E56D3F16-E014-460B-ABF3-CFF05AAE00BA}" type="parTrans" cxnId="{C7DCCB49-FFB7-42BD-BB86-F39698C4C688}">
      <dgm:prSet/>
      <dgm:spPr/>
      <dgm:t>
        <a:bodyPr/>
        <a:lstStyle/>
        <a:p>
          <a:endParaRPr lang="en-IE">
            <a:latin typeface="+mj-lt"/>
          </a:endParaRPr>
        </a:p>
      </dgm:t>
    </dgm:pt>
    <dgm:pt modelId="{27E4166B-F205-4352-B592-E974AD041349}" type="sibTrans" cxnId="{C7DCCB49-FFB7-42BD-BB86-F39698C4C688}">
      <dgm:prSet/>
      <dgm:spPr/>
      <dgm:t>
        <a:bodyPr/>
        <a:lstStyle/>
        <a:p>
          <a:endParaRPr lang="en-IE">
            <a:latin typeface="+mj-lt"/>
          </a:endParaRPr>
        </a:p>
      </dgm:t>
    </dgm:pt>
    <dgm:pt modelId="{2EE1C425-73BF-4EAC-8090-0163C343941F}">
      <dgm:prSet phldrT="[Text]"/>
      <dgm:spPr/>
      <dgm:t>
        <a:bodyPr/>
        <a:lstStyle/>
        <a:p>
          <a:r>
            <a:rPr lang="en-IE">
              <a:latin typeface="+mj-lt"/>
            </a:rPr>
            <a:t>DPO</a:t>
          </a:r>
        </a:p>
      </dgm:t>
    </dgm:pt>
    <dgm:pt modelId="{45124720-2523-47FB-AD20-A752038BE496}" type="sibTrans" cxnId="{B89B6182-ADF3-480B-A1F1-99E45BA5BE4C}">
      <dgm:prSet/>
      <dgm:spPr/>
      <dgm:t>
        <a:bodyPr/>
        <a:lstStyle/>
        <a:p>
          <a:endParaRPr lang="en-IE">
            <a:latin typeface="+mj-lt"/>
          </a:endParaRPr>
        </a:p>
      </dgm:t>
    </dgm:pt>
    <dgm:pt modelId="{36ADCD9F-42E4-4128-B1CB-1F180FBFACBF}" type="parTrans" cxnId="{B89B6182-ADF3-480B-A1F1-99E45BA5BE4C}">
      <dgm:prSet/>
      <dgm:spPr/>
      <dgm:t>
        <a:bodyPr/>
        <a:lstStyle/>
        <a:p>
          <a:endParaRPr lang="en-IE">
            <a:latin typeface="+mj-lt"/>
          </a:endParaRPr>
        </a:p>
      </dgm:t>
    </dgm:pt>
    <dgm:pt modelId="{07F1DDAD-6CD0-4E0A-8833-CA766E6222A0}" type="pres">
      <dgm:prSet presAssocID="{15C37ADA-A8A6-4225-90DC-900B3BFAA1FE}" presName="Name0" presStyleCnt="0">
        <dgm:presLayoutVars>
          <dgm:dir/>
          <dgm:animLvl val="lvl"/>
          <dgm:resizeHandles val="exact"/>
        </dgm:presLayoutVars>
      </dgm:prSet>
      <dgm:spPr/>
    </dgm:pt>
    <dgm:pt modelId="{AE405120-7AEC-45C3-9587-BC72407F4838}" type="pres">
      <dgm:prSet presAssocID="{CCB03F4F-140C-4BCA-A46C-E529870C915C}" presName="parTxOnly" presStyleLbl="node1" presStyleIdx="0" presStyleCnt="3">
        <dgm:presLayoutVars>
          <dgm:chMax val="0"/>
          <dgm:chPref val="0"/>
          <dgm:bulletEnabled val="1"/>
        </dgm:presLayoutVars>
      </dgm:prSet>
      <dgm:spPr/>
    </dgm:pt>
    <dgm:pt modelId="{F7ACB701-60B8-4839-BD44-C40C1A8F84A1}" type="pres">
      <dgm:prSet presAssocID="{D9B8A4E0-15E8-4661-8F13-8F1801C03379}" presName="parTxOnlySpace" presStyleCnt="0"/>
      <dgm:spPr/>
    </dgm:pt>
    <dgm:pt modelId="{2E2402CA-3615-4F7C-A13C-E337BD370770}" type="pres">
      <dgm:prSet presAssocID="{2EE1C425-73BF-4EAC-8090-0163C343941F}" presName="parTxOnly" presStyleLbl="node1" presStyleIdx="1" presStyleCnt="3">
        <dgm:presLayoutVars>
          <dgm:chMax val="0"/>
          <dgm:chPref val="0"/>
          <dgm:bulletEnabled val="1"/>
        </dgm:presLayoutVars>
      </dgm:prSet>
      <dgm:spPr/>
    </dgm:pt>
    <dgm:pt modelId="{2D2518A1-A35D-4347-A7E8-70BFB0623FFD}" type="pres">
      <dgm:prSet presAssocID="{45124720-2523-47FB-AD20-A752038BE496}" presName="parTxOnlySpace" presStyleCnt="0"/>
      <dgm:spPr/>
    </dgm:pt>
    <dgm:pt modelId="{4D93718B-2AA6-4308-96CC-B668B481C846}" type="pres">
      <dgm:prSet presAssocID="{04C4150A-F4C2-4B68-8222-C8C20A4271BA}" presName="parTxOnly" presStyleLbl="node1" presStyleIdx="2" presStyleCnt="3">
        <dgm:presLayoutVars>
          <dgm:chMax val="0"/>
          <dgm:chPref val="0"/>
          <dgm:bulletEnabled val="1"/>
        </dgm:presLayoutVars>
      </dgm:prSet>
      <dgm:spPr/>
    </dgm:pt>
  </dgm:ptLst>
  <dgm:cxnLst>
    <dgm:cxn modelId="{B02B9401-3057-41B7-A16D-34152FA51F5D}" type="presOf" srcId="{15C37ADA-A8A6-4225-90DC-900B3BFAA1FE}" destId="{07F1DDAD-6CD0-4E0A-8833-CA766E6222A0}" srcOrd="0" destOrd="0" presId="urn:microsoft.com/office/officeart/2005/8/layout/chevron1"/>
    <dgm:cxn modelId="{1A6BCD5C-8291-4AFA-89D5-9E195DDA589A}" type="presOf" srcId="{04C4150A-F4C2-4B68-8222-C8C20A4271BA}" destId="{4D93718B-2AA6-4308-96CC-B668B481C846}" srcOrd="0" destOrd="0" presId="urn:microsoft.com/office/officeart/2005/8/layout/chevron1"/>
    <dgm:cxn modelId="{C7DCCB49-FFB7-42BD-BB86-F39698C4C688}" srcId="{15C37ADA-A8A6-4225-90DC-900B3BFAA1FE}" destId="{04C4150A-F4C2-4B68-8222-C8C20A4271BA}" srcOrd="2" destOrd="0" parTransId="{E56D3F16-E014-460B-ABF3-CFF05AAE00BA}" sibTransId="{27E4166B-F205-4352-B592-E974AD041349}"/>
    <dgm:cxn modelId="{B89B6182-ADF3-480B-A1F1-99E45BA5BE4C}" srcId="{15C37ADA-A8A6-4225-90DC-900B3BFAA1FE}" destId="{2EE1C425-73BF-4EAC-8090-0163C343941F}" srcOrd="1" destOrd="0" parTransId="{36ADCD9F-42E4-4128-B1CB-1F180FBFACBF}" sibTransId="{45124720-2523-47FB-AD20-A752038BE496}"/>
    <dgm:cxn modelId="{029BD993-15CA-4F8C-B168-CC8D683DE350}" srcId="{15C37ADA-A8A6-4225-90DC-900B3BFAA1FE}" destId="{CCB03F4F-140C-4BCA-A46C-E529870C915C}" srcOrd="0" destOrd="0" parTransId="{782FCEB6-9D65-41B9-B4CB-B273FF81AB0D}" sibTransId="{D9B8A4E0-15E8-4661-8F13-8F1801C03379}"/>
    <dgm:cxn modelId="{E74C22CC-105A-471A-8B3F-116BF90ACBA8}" type="presOf" srcId="{CCB03F4F-140C-4BCA-A46C-E529870C915C}" destId="{AE405120-7AEC-45C3-9587-BC72407F4838}" srcOrd="0" destOrd="0" presId="urn:microsoft.com/office/officeart/2005/8/layout/chevron1"/>
    <dgm:cxn modelId="{6E1494D9-725D-4A71-AB26-D9CB0B33CC53}" type="presOf" srcId="{2EE1C425-73BF-4EAC-8090-0163C343941F}" destId="{2E2402CA-3615-4F7C-A13C-E337BD370770}" srcOrd="0" destOrd="0" presId="urn:microsoft.com/office/officeart/2005/8/layout/chevron1"/>
    <dgm:cxn modelId="{4749D303-EFA3-4180-B549-09C1846728CB}" type="presParOf" srcId="{07F1DDAD-6CD0-4E0A-8833-CA766E6222A0}" destId="{AE405120-7AEC-45C3-9587-BC72407F4838}" srcOrd="0" destOrd="0" presId="urn:microsoft.com/office/officeart/2005/8/layout/chevron1"/>
    <dgm:cxn modelId="{DE22DD0A-9191-4E1B-AD16-E8152FE7F941}" type="presParOf" srcId="{07F1DDAD-6CD0-4E0A-8833-CA766E6222A0}" destId="{F7ACB701-60B8-4839-BD44-C40C1A8F84A1}" srcOrd="1" destOrd="0" presId="urn:microsoft.com/office/officeart/2005/8/layout/chevron1"/>
    <dgm:cxn modelId="{305EF6D1-BB63-4FA5-AFE6-E6E6C818C44E}" type="presParOf" srcId="{07F1DDAD-6CD0-4E0A-8833-CA766E6222A0}" destId="{2E2402CA-3615-4F7C-A13C-E337BD370770}" srcOrd="2" destOrd="0" presId="urn:microsoft.com/office/officeart/2005/8/layout/chevron1"/>
    <dgm:cxn modelId="{C7302F7D-D08F-4883-A1CD-C7A33D6BBE90}" type="presParOf" srcId="{07F1DDAD-6CD0-4E0A-8833-CA766E6222A0}" destId="{2D2518A1-A35D-4347-A7E8-70BFB0623FFD}" srcOrd="3" destOrd="0" presId="urn:microsoft.com/office/officeart/2005/8/layout/chevron1"/>
    <dgm:cxn modelId="{9C39949E-35C2-465F-AD2F-2DA76F53B3E8}" type="presParOf" srcId="{07F1DDAD-6CD0-4E0A-8833-CA766E6222A0}" destId="{4D93718B-2AA6-4308-96CC-B668B481C84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5C37ADA-A8A6-4225-90DC-900B3BFAA1F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IE"/>
        </a:p>
      </dgm:t>
    </dgm:pt>
    <dgm:pt modelId="{254B1621-60B5-4A06-98ED-BD787C7D8F9E}">
      <dgm:prSet/>
      <dgm:spPr/>
      <dgm:t>
        <a:bodyPr/>
        <a:lstStyle/>
        <a:p>
          <a:r>
            <a:rPr lang="en-IE">
              <a:latin typeface="+mj-lt"/>
            </a:rPr>
            <a:t>Legal + Financial </a:t>
          </a:r>
        </a:p>
      </dgm:t>
    </dgm:pt>
    <dgm:pt modelId="{E8FB72B0-8263-43FA-BB03-A8DD2EE2B8A8}" type="parTrans" cxnId="{AD142AF4-561E-41D4-819B-6779FD58BA2A}">
      <dgm:prSet/>
      <dgm:spPr/>
      <dgm:t>
        <a:bodyPr/>
        <a:lstStyle/>
        <a:p>
          <a:endParaRPr lang="en-IE">
            <a:latin typeface="+mj-lt"/>
          </a:endParaRPr>
        </a:p>
      </dgm:t>
    </dgm:pt>
    <dgm:pt modelId="{AC40278D-8FA1-4843-994A-FCE52BE87CD1}" type="sibTrans" cxnId="{AD142AF4-561E-41D4-819B-6779FD58BA2A}">
      <dgm:prSet/>
      <dgm:spPr/>
      <dgm:t>
        <a:bodyPr/>
        <a:lstStyle/>
        <a:p>
          <a:endParaRPr lang="en-IE">
            <a:latin typeface="+mj-lt"/>
          </a:endParaRPr>
        </a:p>
      </dgm:t>
    </dgm:pt>
    <dgm:pt modelId="{DEA330C7-B8E3-43AC-97C0-091952F235C6}">
      <dgm:prSet/>
      <dgm:spPr/>
      <dgm:t>
        <a:bodyPr/>
        <a:lstStyle/>
        <a:p>
          <a:r>
            <a:rPr lang="en-IE">
              <a:latin typeface="+mj-lt"/>
            </a:rPr>
            <a:t>CEO</a:t>
          </a:r>
        </a:p>
      </dgm:t>
    </dgm:pt>
    <dgm:pt modelId="{B329FE4C-44F1-4E6D-A3FF-B81EF182B045}" type="parTrans" cxnId="{1A208DA8-D474-442B-8FB3-31633B054CE4}">
      <dgm:prSet/>
      <dgm:spPr/>
      <dgm:t>
        <a:bodyPr/>
        <a:lstStyle/>
        <a:p>
          <a:endParaRPr lang="en-IE">
            <a:latin typeface="+mj-lt"/>
          </a:endParaRPr>
        </a:p>
      </dgm:t>
    </dgm:pt>
    <dgm:pt modelId="{5694B3A9-0AD2-4A02-9973-4D4893517D39}" type="sibTrans" cxnId="{1A208DA8-D474-442B-8FB3-31633B054CE4}">
      <dgm:prSet/>
      <dgm:spPr/>
      <dgm:t>
        <a:bodyPr/>
        <a:lstStyle/>
        <a:p>
          <a:endParaRPr lang="en-IE">
            <a:latin typeface="+mj-lt"/>
          </a:endParaRPr>
        </a:p>
      </dgm:t>
    </dgm:pt>
    <dgm:pt modelId="{56DFF079-AFB8-40CB-BF2D-35F38F204A19}">
      <dgm:prSet/>
      <dgm:spPr/>
      <dgm:t>
        <a:bodyPr/>
        <a:lstStyle/>
        <a:p>
          <a:r>
            <a:rPr lang="en-IE">
              <a:latin typeface="+mj-lt"/>
            </a:rPr>
            <a:t>Final R&amp;I Approval</a:t>
          </a:r>
        </a:p>
      </dgm:t>
    </dgm:pt>
    <dgm:pt modelId="{E4622944-5830-4145-A220-674881422113}" type="parTrans" cxnId="{6BE9B26F-0A7B-4664-BACA-87E46635906E}">
      <dgm:prSet/>
      <dgm:spPr/>
      <dgm:t>
        <a:bodyPr/>
        <a:lstStyle/>
        <a:p>
          <a:endParaRPr lang="en-IE">
            <a:latin typeface="+mj-lt"/>
          </a:endParaRPr>
        </a:p>
      </dgm:t>
    </dgm:pt>
    <dgm:pt modelId="{E9563119-A8F2-4972-8F28-D2DB8E531130}" type="sibTrans" cxnId="{6BE9B26F-0A7B-4664-BACA-87E46635906E}">
      <dgm:prSet/>
      <dgm:spPr/>
      <dgm:t>
        <a:bodyPr/>
        <a:lstStyle/>
        <a:p>
          <a:endParaRPr lang="en-IE">
            <a:latin typeface="+mj-lt"/>
          </a:endParaRPr>
        </a:p>
      </dgm:t>
    </dgm:pt>
    <dgm:pt modelId="{07F1DDAD-6CD0-4E0A-8833-CA766E6222A0}" type="pres">
      <dgm:prSet presAssocID="{15C37ADA-A8A6-4225-90DC-900B3BFAA1FE}" presName="Name0" presStyleCnt="0">
        <dgm:presLayoutVars>
          <dgm:dir/>
          <dgm:animLvl val="lvl"/>
          <dgm:resizeHandles val="exact"/>
        </dgm:presLayoutVars>
      </dgm:prSet>
      <dgm:spPr/>
    </dgm:pt>
    <dgm:pt modelId="{96A1AA88-9913-418F-8DD2-9AE28F9A82BB}" type="pres">
      <dgm:prSet presAssocID="{254B1621-60B5-4A06-98ED-BD787C7D8F9E}" presName="parTxOnly" presStyleLbl="node1" presStyleIdx="0" presStyleCnt="3">
        <dgm:presLayoutVars>
          <dgm:chMax val="0"/>
          <dgm:chPref val="0"/>
          <dgm:bulletEnabled val="1"/>
        </dgm:presLayoutVars>
      </dgm:prSet>
      <dgm:spPr/>
    </dgm:pt>
    <dgm:pt modelId="{0AEC0885-BA22-4463-904F-9E211B3F8320}" type="pres">
      <dgm:prSet presAssocID="{AC40278D-8FA1-4843-994A-FCE52BE87CD1}" presName="parTxOnlySpace" presStyleCnt="0"/>
      <dgm:spPr/>
    </dgm:pt>
    <dgm:pt modelId="{62FA5680-6E7E-4185-9665-C4A0A792FA65}" type="pres">
      <dgm:prSet presAssocID="{DEA330C7-B8E3-43AC-97C0-091952F235C6}" presName="parTxOnly" presStyleLbl="node1" presStyleIdx="1" presStyleCnt="3">
        <dgm:presLayoutVars>
          <dgm:chMax val="0"/>
          <dgm:chPref val="0"/>
          <dgm:bulletEnabled val="1"/>
        </dgm:presLayoutVars>
      </dgm:prSet>
      <dgm:spPr/>
    </dgm:pt>
    <dgm:pt modelId="{486FB309-B615-4FEE-BE42-23D4F3D5A26D}" type="pres">
      <dgm:prSet presAssocID="{5694B3A9-0AD2-4A02-9973-4D4893517D39}" presName="parTxOnlySpace" presStyleCnt="0"/>
      <dgm:spPr/>
    </dgm:pt>
    <dgm:pt modelId="{BDE2620B-6543-40B3-9B4A-8AE3977DAD1C}" type="pres">
      <dgm:prSet presAssocID="{56DFF079-AFB8-40CB-BF2D-35F38F204A19}" presName="parTxOnly" presStyleLbl="node1" presStyleIdx="2" presStyleCnt="3">
        <dgm:presLayoutVars>
          <dgm:chMax val="0"/>
          <dgm:chPref val="0"/>
          <dgm:bulletEnabled val="1"/>
        </dgm:presLayoutVars>
      </dgm:prSet>
      <dgm:spPr/>
    </dgm:pt>
  </dgm:ptLst>
  <dgm:cxnLst>
    <dgm:cxn modelId="{B02B9401-3057-41B7-A16D-34152FA51F5D}" type="presOf" srcId="{15C37ADA-A8A6-4225-90DC-900B3BFAA1FE}" destId="{07F1DDAD-6CD0-4E0A-8833-CA766E6222A0}" srcOrd="0" destOrd="0" presId="urn:microsoft.com/office/officeart/2005/8/layout/chevron1"/>
    <dgm:cxn modelId="{F024C541-AB70-4566-AD4B-62B4BE49EB38}" type="presOf" srcId="{56DFF079-AFB8-40CB-BF2D-35F38F204A19}" destId="{BDE2620B-6543-40B3-9B4A-8AE3977DAD1C}" srcOrd="0" destOrd="0" presId="urn:microsoft.com/office/officeart/2005/8/layout/chevron1"/>
    <dgm:cxn modelId="{6BE9B26F-0A7B-4664-BACA-87E46635906E}" srcId="{15C37ADA-A8A6-4225-90DC-900B3BFAA1FE}" destId="{56DFF079-AFB8-40CB-BF2D-35F38F204A19}" srcOrd="2" destOrd="0" parTransId="{E4622944-5830-4145-A220-674881422113}" sibTransId="{E9563119-A8F2-4972-8F28-D2DB8E531130}"/>
    <dgm:cxn modelId="{33CFF675-ED47-430B-AD8E-4B52BF72D4E2}" type="presOf" srcId="{254B1621-60B5-4A06-98ED-BD787C7D8F9E}" destId="{96A1AA88-9913-418F-8DD2-9AE28F9A82BB}" srcOrd="0" destOrd="0" presId="urn:microsoft.com/office/officeart/2005/8/layout/chevron1"/>
    <dgm:cxn modelId="{1A208DA8-D474-442B-8FB3-31633B054CE4}" srcId="{15C37ADA-A8A6-4225-90DC-900B3BFAA1FE}" destId="{DEA330C7-B8E3-43AC-97C0-091952F235C6}" srcOrd="1" destOrd="0" parTransId="{B329FE4C-44F1-4E6D-A3FF-B81EF182B045}" sibTransId="{5694B3A9-0AD2-4A02-9973-4D4893517D39}"/>
    <dgm:cxn modelId="{CDE9E0C5-224F-4F9E-B20B-818725ECF84E}" type="presOf" srcId="{DEA330C7-B8E3-43AC-97C0-091952F235C6}" destId="{62FA5680-6E7E-4185-9665-C4A0A792FA65}" srcOrd="0" destOrd="0" presId="urn:microsoft.com/office/officeart/2005/8/layout/chevron1"/>
    <dgm:cxn modelId="{AD142AF4-561E-41D4-819B-6779FD58BA2A}" srcId="{15C37ADA-A8A6-4225-90DC-900B3BFAA1FE}" destId="{254B1621-60B5-4A06-98ED-BD787C7D8F9E}" srcOrd="0" destOrd="0" parTransId="{E8FB72B0-8263-43FA-BB03-A8DD2EE2B8A8}" sibTransId="{AC40278D-8FA1-4843-994A-FCE52BE87CD1}"/>
    <dgm:cxn modelId="{791A1AD3-0342-468E-875D-DB77A860CFF4}" type="presParOf" srcId="{07F1DDAD-6CD0-4E0A-8833-CA766E6222A0}" destId="{96A1AA88-9913-418F-8DD2-9AE28F9A82BB}" srcOrd="0" destOrd="0" presId="urn:microsoft.com/office/officeart/2005/8/layout/chevron1"/>
    <dgm:cxn modelId="{4337D32B-CBD9-4119-B25C-E099AC10772F}" type="presParOf" srcId="{07F1DDAD-6CD0-4E0A-8833-CA766E6222A0}" destId="{0AEC0885-BA22-4463-904F-9E211B3F8320}" srcOrd="1" destOrd="0" presId="urn:microsoft.com/office/officeart/2005/8/layout/chevron1"/>
    <dgm:cxn modelId="{E4FA12CF-6314-4DE3-BEB4-DB7DF1C50234}" type="presParOf" srcId="{07F1DDAD-6CD0-4E0A-8833-CA766E6222A0}" destId="{62FA5680-6E7E-4185-9665-C4A0A792FA65}" srcOrd="2" destOrd="0" presId="urn:microsoft.com/office/officeart/2005/8/layout/chevron1"/>
    <dgm:cxn modelId="{D901C861-E7BC-4133-92FB-CEF2B8F26785}" type="presParOf" srcId="{07F1DDAD-6CD0-4E0A-8833-CA766E6222A0}" destId="{486FB309-B615-4FEE-BE42-23D4F3D5A26D}" srcOrd="3" destOrd="0" presId="urn:microsoft.com/office/officeart/2005/8/layout/chevron1"/>
    <dgm:cxn modelId="{D3074DE8-5824-4CC2-8D46-E2B9998F82EB}" type="presParOf" srcId="{07F1DDAD-6CD0-4E0A-8833-CA766E6222A0}" destId="{BDE2620B-6543-40B3-9B4A-8AE3977DAD1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05120-7AEC-45C3-9587-BC72407F4838}">
      <dsp:nvSpPr>
        <dsp:cNvPr id="0" name=""/>
        <dsp:cNvSpPr/>
      </dsp:nvSpPr>
      <dsp:spPr>
        <a:xfrm>
          <a:off x="5989" y="1441086"/>
          <a:ext cx="2228042" cy="118514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IE" sz="1500" kern="1200">
              <a:latin typeface="+mj-lt"/>
            </a:rPr>
            <a:t>Initial R&amp;I Review</a:t>
          </a:r>
        </a:p>
      </dsp:txBody>
      <dsp:txXfrm>
        <a:off x="598564" y="1441086"/>
        <a:ext cx="1042893" cy="1185149"/>
      </dsp:txXfrm>
    </dsp:sp>
    <dsp:sp modelId="{2E2402CA-3615-4F7C-A13C-E337BD370770}">
      <dsp:nvSpPr>
        <dsp:cNvPr id="0" name=""/>
        <dsp:cNvSpPr/>
      </dsp:nvSpPr>
      <dsp:spPr>
        <a:xfrm>
          <a:off x="2011227" y="1451357"/>
          <a:ext cx="2228042" cy="1164606"/>
        </a:xfrm>
        <a:prstGeom prst="chevron">
          <a:avLst/>
        </a:prstGeom>
        <a:solidFill>
          <a:schemeClr val="accent3">
            <a:hueOff val="-1837445"/>
            <a:satOff val="-2607"/>
            <a:lumOff val="-1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IE" sz="1500" kern="1200">
              <a:latin typeface="+mj-lt"/>
            </a:rPr>
            <a:t>DPO</a:t>
          </a:r>
        </a:p>
      </dsp:txBody>
      <dsp:txXfrm>
        <a:off x="2593530" y="1451357"/>
        <a:ext cx="1063436" cy="1164606"/>
      </dsp:txXfrm>
    </dsp:sp>
    <dsp:sp modelId="{4D93718B-2AA6-4308-96CC-B668B481C846}">
      <dsp:nvSpPr>
        <dsp:cNvPr id="0" name=""/>
        <dsp:cNvSpPr/>
      </dsp:nvSpPr>
      <dsp:spPr>
        <a:xfrm>
          <a:off x="4016466" y="1461633"/>
          <a:ext cx="2228042" cy="1144055"/>
        </a:xfrm>
        <a:prstGeom prst="chevron">
          <a:avLst/>
        </a:prstGeom>
        <a:solidFill>
          <a:schemeClr val="accent3">
            <a:hueOff val="-3674891"/>
            <a:satOff val="-5214"/>
            <a:lumOff val="-3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IE" sz="1500" kern="1200">
              <a:latin typeface="+mj-lt"/>
            </a:rPr>
            <a:t>Optional: CRF/ NRAC</a:t>
          </a:r>
        </a:p>
      </dsp:txBody>
      <dsp:txXfrm>
        <a:off x="4588494" y="1461633"/>
        <a:ext cx="1083987" cy="1144055"/>
      </dsp:txXfrm>
    </dsp:sp>
    <dsp:sp modelId="{96A1AA88-9913-418F-8DD2-9AE28F9A82BB}">
      <dsp:nvSpPr>
        <dsp:cNvPr id="0" name=""/>
        <dsp:cNvSpPr/>
      </dsp:nvSpPr>
      <dsp:spPr>
        <a:xfrm>
          <a:off x="6021704" y="1441086"/>
          <a:ext cx="2228042" cy="1185149"/>
        </a:xfrm>
        <a:prstGeom prst="chevron">
          <a:avLst/>
        </a:prstGeom>
        <a:solidFill>
          <a:schemeClr val="accent3">
            <a:hueOff val="-5512337"/>
            <a:satOff val="-7822"/>
            <a:lumOff val="-5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IE" sz="1500" kern="1200">
              <a:latin typeface="+mj-lt"/>
            </a:rPr>
            <a:t>Legal + Financial </a:t>
          </a:r>
        </a:p>
      </dsp:txBody>
      <dsp:txXfrm>
        <a:off x="6614279" y="1441086"/>
        <a:ext cx="1042893" cy="1185149"/>
      </dsp:txXfrm>
    </dsp:sp>
    <dsp:sp modelId="{62FA5680-6E7E-4185-9665-C4A0A792FA65}">
      <dsp:nvSpPr>
        <dsp:cNvPr id="0" name=""/>
        <dsp:cNvSpPr/>
      </dsp:nvSpPr>
      <dsp:spPr>
        <a:xfrm>
          <a:off x="8026942" y="1492456"/>
          <a:ext cx="2228042" cy="1082409"/>
        </a:xfrm>
        <a:prstGeom prst="chevron">
          <a:avLst/>
        </a:prstGeom>
        <a:solidFill>
          <a:schemeClr val="accent3">
            <a:hueOff val="-7349782"/>
            <a:satOff val="-10429"/>
            <a:lumOff val="-6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IE" sz="1500" kern="1200">
              <a:latin typeface="+mj-lt"/>
            </a:rPr>
            <a:t>CEO</a:t>
          </a:r>
        </a:p>
      </dsp:txBody>
      <dsp:txXfrm>
        <a:off x="8568147" y="1492456"/>
        <a:ext cx="1145633" cy="1082409"/>
      </dsp:txXfrm>
    </dsp:sp>
    <dsp:sp modelId="{BDE2620B-6543-40B3-9B4A-8AE3977DAD1C}">
      <dsp:nvSpPr>
        <dsp:cNvPr id="0" name=""/>
        <dsp:cNvSpPr/>
      </dsp:nvSpPr>
      <dsp:spPr>
        <a:xfrm>
          <a:off x="10032181" y="1513003"/>
          <a:ext cx="2228042" cy="1041315"/>
        </a:xfrm>
        <a:prstGeom prst="chevron">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IE" sz="1500" kern="1200">
              <a:latin typeface="+mj-lt"/>
            </a:rPr>
            <a:t>Final R&amp;I Approval</a:t>
          </a:r>
        </a:p>
      </dsp:txBody>
      <dsp:txXfrm>
        <a:off x="10552839" y="1513003"/>
        <a:ext cx="1186727" cy="1041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05120-7AEC-45C3-9587-BC72407F4838}">
      <dsp:nvSpPr>
        <dsp:cNvPr id="0" name=""/>
        <dsp:cNvSpPr/>
      </dsp:nvSpPr>
      <dsp:spPr>
        <a:xfrm>
          <a:off x="3571" y="98821"/>
          <a:ext cx="4351734" cy="174069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IE" sz="3400" kern="1200">
              <a:latin typeface="+mj-lt"/>
            </a:rPr>
            <a:t>Initial R&amp;I Review</a:t>
          </a:r>
        </a:p>
      </dsp:txBody>
      <dsp:txXfrm>
        <a:off x="873918" y="98821"/>
        <a:ext cx="2611041" cy="1740693"/>
      </dsp:txXfrm>
    </dsp:sp>
    <dsp:sp modelId="{2E2402CA-3615-4F7C-A13C-E337BD370770}">
      <dsp:nvSpPr>
        <dsp:cNvPr id="0" name=""/>
        <dsp:cNvSpPr/>
      </dsp:nvSpPr>
      <dsp:spPr>
        <a:xfrm>
          <a:off x="3920132" y="98821"/>
          <a:ext cx="4351734" cy="1740693"/>
        </a:xfrm>
        <a:prstGeom prst="chevron">
          <a:avLst/>
        </a:prstGeom>
        <a:solidFill>
          <a:schemeClr val="accent3">
            <a:hueOff val="-4593614"/>
            <a:satOff val="-6518"/>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IE" sz="3400" kern="1200">
              <a:latin typeface="+mj-lt"/>
            </a:rPr>
            <a:t>DPO</a:t>
          </a:r>
        </a:p>
      </dsp:txBody>
      <dsp:txXfrm>
        <a:off x="4790479" y="98821"/>
        <a:ext cx="2611041" cy="1740693"/>
      </dsp:txXfrm>
    </dsp:sp>
    <dsp:sp modelId="{4D93718B-2AA6-4308-96CC-B668B481C846}">
      <dsp:nvSpPr>
        <dsp:cNvPr id="0" name=""/>
        <dsp:cNvSpPr/>
      </dsp:nvSpPr>
      <dsp:spPr>
        <a:xfrm>
          <a:off x="7836693" y="98821"/>
          <a:ext cx="4351734" cy="1740693"/>
        </a:xfrm>
        <a:prstGeom prst="chevron">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IE" sz="3400" kern="1200">
              <a:latin typeface="+mj-lt"/>
            </a:rPr>
            <a:t>Optional: CRF/ NRAC</a:t>
          </a:r>
        </a:p>
      </dsp:txBody>
      <dsp:txXfrm>
        <a:off x="8707040" y="98821"/>
        <a:ext cx="2611041" cy="1740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AA88-9913-418F-8DD2-9AE28F9A82BB}">
      <dsp:nvSpPr>
        <dsp:cNvPr id="0" name=""/>
        <dsp:cNvSpPr/>
      </dsp:nvSpPr>
      <dsp:spPr>
        <a:xfrm>
          <a:off x="3571" y="1134665"/>
          <a:ext cx="4351734" cy="174069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E" sz="3700" kern="1200">
              <a:latin typeface="+mj-lt"/>
            </a:rPr>
            <a:t>Legal + Financial </a:t>
          </a:r>
        </a:p>
      </dsp:txBody>
      <dsp:txXfrm>
        <a:off x="873918" y="1134665"/>
        <a:ext cx="2611041" cy="1740693"/>
      </dsp:txXfrm>
    </dsp:sp>
    <dsp:sp modelId="{62FA5680-6E7E-4185-9665-C4A0A792FA65}">
      <dsp:nvSpPr>
        <dsp:cNvPr id="0" name=""/>
        <dsp:cNvSpPr/>
      </dsp:nvSpPr>
      <dsp:spPr>
        <a:xfrm>
          <a:off x="3920132" y="1134665"/>
          <a:ext cx="4351734" cy="1740693"/>
        </a:xfrm>
        <a:prstGeom prst="chevron">
          <a:avLst/>
        </a:prstGeom>
        <a:solidFill>
          <a:schemeClr val="accent3">
            <a:hueOff val="-4593614"/>
            <a:satOff val="-6518"/>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E" sz="3700" kern="1200">
              <a:latin typeface="+mj-lt"/>
            </a:rPr>
            <a:t>CEO</a:t>
          </a:r>
        </a:p>
      </dsp:txBody>
      <dsp:txXfrm>
        <a:off x="4790479" y="1134665"/>
        <a:ext cx="2611041" cy="1740693"/>
      </dsp:txXfrm>
    </dsp:sp>
    <dsp:sp modelId="{BDE2620B-6543-40B3-9B4A-8AE3977DAD1C}">
      <dsp:nvSpPr>
        <dsp:cNvPr id="0" name=""/>
        <dsp:cNvSpPr/>
      </dsp:nvSpPr>
      <dsp:spPr>
        <a:xfrm>
          <a:off x="7836693" y="1134665"/>
          <a:ext cx="4351734" cy="1740693"/>
        </a:xfrm>
        <a:prstGeom prst="chevron">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IE" sz="3700" kern="1200">
              <a:latin typeface="+mj-lt"/>
            </a:rPr>
            <a:t>Final R&amp;I Approval</a:t>
          </a:r>
        </a:p>
      </dsp:txBody>
      <dsp:txXfrm>
        <a:off x="8707040" y="1134665"/>
        <a:ext cx="2611041" cy="17406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2025</a:t>
            </a:fld>
            <a:endParaRPr lang="en-US"/>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411013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1939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IE"/>
          </a:p>
        </p:txBody>
      </p:sp>
    </p:spTree>
    <p:extLst>
      <p:ext uri="{BB962C8B-B14F-4D97-AF65-F5344CB8AC3E}">
        <p14:creationId xmlns:p14="http://schemas.microsoft.com/office/powerpoint/2010/main" val="1450078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3988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8766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4766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29493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77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8454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2EB9-144C-7A1A-C83B-D03CA22B7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74012-CB21-84FD-F0DC-6C36EEC5BD17}"/>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D09B61E-FC84-DA5E-27CA-74AB2CD1BEB7}"/>
              </a:ext>
            </a:extLst>
          </p:cNvPr>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76747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IE" dirty="0"/>
          </a:p>
        </p:txBody>
      </p:sp>
    </p:spTree>
    <p:extLst>
      <p:ext uri="{BB962C8B-B14F-4D97-AF65-F5344CB8AC3E}">
        <p14:creationId xmlns:p14="http://schemas.microsoft.com/office/powerpoint/2010/main" val="69699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6865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64974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search@stjames.i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0.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2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1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stjames.ie/intranet/oncampus/departments/researchandinnovationrioffice/fundingopportunities/" TargetMode="External"/><Relationship Id="rId2" Type="http://schemas.openxmlformats.org/officeDocument/2006/relationships/hyperlink" Target="https://www.stjames.ie/intranet/oncampus/departments/researchandinnovationrioffice/publications/" TargetMode="External"/><Relationship Id="rId1" Type="http://schemas.openxmlformats.org/officeDocument/2006/relationships/slideLayout" Target="../slideLayouts/slideLayout5.xml"/><Relationship Id="rId6" Type="http://schemas.openxmlformats.org/officeDocument/2006/relationships/hyperlink" Target="https://www.stjames.ie/research/researchapplicationguidance/" TargetMode="External"/><Relationship Id="rId5" Type="http://schemas.openxmlformats.org/officeDocument/2006/relationships/hyperlink" Target="https://www.stjames.ie/media/INFONETICA%20USER%20GUIDANCE%20FINAL%20v9.pdf" TargetMode="External"/><Relationship Id="rId4" Type="http://schemas.openxmlformats.org/officeDocument/2006/relationships/hyperlink" Target="https://globalhealthtrainingcentre.tghn.org/ich-gcp-r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research@stjames.ie" TargetMode="Externa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microsoft.com/office/2018/10/relationships/comments" Target="../comments/modernComment_165_309D7C7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stjames.ie/intranet/oncampus/departments/researchandinnovationrioffice/"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hyperlink" Target="https://sjh-tuh.forms.ethicalreviewmanager.com/Account/Login" TargetMode="External"/><Relationship Id="rId4" Type="http://schemas.openxmlformats.org/officeDocument/2006/relationships/hyperlink" Target="https://www.stjames.ie/research/researchapplicationguidance/"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sjh-tuh.forms.ethicalreviewmanager.com/Account/Login"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093495" y="1863559"/>
            <a:ext cx="8008219" cy="1480762"/>
          </a:xfrm>
        </p:spPr>
        <p:txBody>
          <a:bodyPr anchor="ctr"/>
          <a:lstStyle/>
          <a:p>
            <a:r>
              <a:rPr lang="en-US" sz="3200"/>
              <a:t>Research and Innovation  Application process</a:t>
            </a:r>
          </a:p>
        </p:txBody>
      </p:sp>
      <p:sp>
        <p:nvSpPr>
          <p:cNvPr id="4" name="TextBox 3">
            <a:extLst>
              <a:ext uri="{FF2B5EF4-FFF2-40B4-BE49-F238E27FC236}">
                <a16:creationId xmlns:a16="http://schemas.microsoft.com/office/drawing/2014/main" id="{468576EE-4767-8D2C-3B7A-C7F6B79A5A2B}"/>
              </a:ext>
            </a:extLst>
          </p:cNvPr>
          <p:cNvSpPr txBox="1"/>
          <p:nvPr/>
        </p:nvSpPr>
        <p:spPr>
          <a:xfrm>
            <a:off x="3548743" y="3429000"/>
            <a:ext cx="5236028" cy="646331"/>
          </a:xfrm>
          <a:prstGeom prst="rect">
            <a:avLst/>
          </a:prstGeom>
          <a:noFill/>
        </p:spPr>
        <p:txBody>
          <a:bodyPr wrap="square" rtlCol="0">
            <a:spAutoFit/>
          </a:bodyPr>
          <a:lstStyle/>
          <a:p>
            <a:pPr algn="ctr"/>
            <a:r>
              <a:rPr lang="en-GB">
                <a:solidFill>
                  <a:schemeClr val="accent6"/>
                </a:solidFill>
                <a:latin typeface="Arial" panose="020B0604020202020204" pitchFamily="34" charset="0"/>
                <a:cs typeface="Arial" panose="020B0604020202020204" pitchFamily="34" charset="0"/>
              </a:rPr>
              <a:t>An overview of the research application process at St James's Hospital</a:t>
            </a:r>
            <a:endParaRPr lang="en-IE"/>
          </a:p>
        </p:txBody>
      </p:sp>
      <p:sp>
        <p:nvSpPr>
          <p:cNvPr id="6" name="TextBox 5">
            <a:extLst>
              <a:ext uri="{FF2B5EF4-FFF2-40B4-BE49-F238E27FC236}">
                <a16:creationId xmlns:a16="http://schemas.microsoft.com/office/drawing/2014/main" id="{A0613411-269C-B41D-341E-2AB95C95E914}"/>
              </a:ext>
            </a:extLst>
          </p:cNvPr>
          <p:cNvSpPr txBox="1"/>
          <p:nvPr/>
        </p:nvSpPr>
        <p:spPr>
          <a:xfrm>
            <a:off x="1588168" y="6211669"/>
            <a:ext cx="6096000" cy="646331"/>
          </a:xfrm>
          <a:prstGeom prst="rect">
            <a:avLst/>
          </a:prstGeom>
          <a:noFill/>
        </p:spPr>
        <p:txBody>
          <a:bodyPr wrap="square" lIns="91440" tIns="45720" rIns="91440" bIns="45720" anchor="t">
            <a:spAutoFit/>
          </a:bodyPr>
          <a:lstStyle/>
          <a:p>
            <a:r>
              <a:rPr lang="en-US" i="1">
                <a:solidFill>
                  <a:srgbClr val="AAC4E9"/>
                </a:solidFill>
                <a:latin typeface="Arial"/>
                <a:cs typeface="Arial"/>
              </a:rPr>
              <a:t>Research &amp; Innovation Team</a:t>
            </a:r>
          </a:p>
          <a:p>
            <a:r>
              <a:rPr lang="en-US">
                <a:solidFill>
                  <a:srgbClr val="AAC4E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research@stjames.ie</a:t>
            </a:r>
            <a:endParaRPr lang="en-US">
              <a:solidFill>
                <a:srgbClr val="AAC4E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191" y="91810"/>
            <a:ext cx="2028825" cy="5715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8366011" y="5753725"/>
            <a:ext cx="2246160" cy="915887"/>
          </a:xfrm>
          <a:prstGeom prst="rect">
            <a:avLst/>
          </a:prstGeom>
        </p:spPr>
      </p:pic>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9738-FB3C-F852-2942-2F0E97F954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6975B-B856-6C3F-85DA-9D7913BECB6E}"/>
              </a:ext>
            </a:extLst>
          </p:cNvPr>
          <p:cNvSpPr>
            <a:spLocks noGrp="1"/>
          </p:cNvSpPr>
          <p:nvPr>
            <p:ph type="title"/>
          </p:nvPr>
        </p:nvSpPr>
        <p:spPr>
          <a:xfrm>
            <a:off x="457199" y="550443"/>
            <a:ext cx="11426027" cy="1012785"/>
          </a:xfrm>
        </p:spPr>
        <p:txBody>
          <a:bodyPr/>
          <a:lstStyle/>
          <a:p>
            <a:r>
              <a:rPr lang="en-IE"/>
              <a:t>Research Risk and Ethical Approvals</a:t>
            </a:r>
          </a:p>
        </p:txBody>
      </p:sp>
      <p:sp>
        <p:nvSpPr>
          <p:cNvPr id="3" name="Content Placeholder 2">
            <a:extLst>
              <a:ext uri="{FF2B5EF4-FFF2-40B4-BE49-F238E27FC236}">
                <a16:creationId xmlns:a16="http://schemas.microsoft.com/office/drawing/2014/main" id="{8487BA54-F95D-A83E-3F7E-4656F4AB6777}"/>
              </a:ext>
            </a:extLst>
          </p:cNvPr>
          <p:cNvSpPr>
            <a:spLocks noGrp="1"/>
          </p:cNvSpPr>
          <p:nvPr>
            <p:ph sz="quarter" idx="4"/>
          </p:nvPr>
        </p:nvSpPr>
        <p:spPr>
          <a:xfrm>
            <a:off x="3126886" y="5452304"/>
            <a:ext cx="5949787" cy="1263081"/>
          </a:xfrm>
        </p:spPr>
        <p:txBody>
          <a:bodyPr vert="horz" lIns="91440" tIns="91440" rIns="91440" bIns="91440" rtlCol="0" anchor="t">
            <a:normAutofit fontScale="92500"/>
          </a:bodyPr>
          <a:lstStyle/>
          <a:p>
            <a:pPr marL="0" indent="0">
              <a:buNone/>
            </a:pPr>
            <a:r>
              <a:rPr lang="en-IE" sz="2000">
                <a:latin typeface="Arial"/>
                <a:cs typeface="Arial"/>
              </a:rPr>
              <a:t>Any non-trial research involving </a:t>
            </a:r>
            <a:r>
              <a:rPr lang="en-IE" sz="2000" b="1">
                <a:latin typeface="Arial"/>
                <a:cs typeface="Arial"/>
              </a:rPr>
              <a:t>SJH patients or patient data </a:t>
            </a:r>
            <a:r>
              <a:rPr lang="en-IE" sz="2000">
                <a:latin typeface="Arial"/>
                <a:cs typeface="Arial"/>
              </a:rPr>
              <a:t>must have ethical approval from </a:t>
            </a:r>
            <a:r>
              <a:rPr lang="en-IE" sz="2000" b="1">
                <a:latin typeface="Arial"/>
                <a:cs typeface="Arial"/>
              </a:rPr>
              <a:t>JREC </a:t>
            </a:r>
            <a:r>
              <a:rPr lang="en-IE" sz="2000">
                <a:latin typeface="Arial"/>
                <a:cs typeface="Arial"/>
              </a:rPr>
              <a:t>in place before the R&amp;I office can approve the project.</a:t>
            </a:r>
          </a:p>
          <a:p>
            <a:pPr lvl="1" indent="-347345"/>
            <a:endParaRPr lang="en-IE" sz="2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E408983-6232-D7FA-6029-8956F861509A}"/>
              </a:ext>
            </a:extLst>
          </p:cNvPr>
          <p:cNvSpPr>
            <a:spLocks noGrp="1"/>
          </p:cNvSpPr>
          <p:nvPr>
            <p:ph type="sldNum" sz="quarter" idx="10"/>
          </p:nvPr>
        </p:nvSpPr>
        <p:spPr/>
        <p:txBody>
          <a:bodyPr/>
          <a:lstStyle/>
          <a:p>
            <a:fld id="{48F63A3B-78C7-47BE-AE5E-E10140E04643}" type="slidenum">
              <a:rPr lang="en-US" smtClean="0"/>
              <a:pPr/>
              <a:t>10</a:t>
            </a:fld>
            <a:endParaRPr lang="en-US"/>
          </a:p>
        </p:txBody>
      </p:sp>
      <p:pic>
        <p:nvPicPr>
          <p:cNvPr id="5" name="Picture 4">
            <a:extLst>
              <a:ext uri="{FF2B5EF4-FFF2-40B4-BE49-F238E27FC236}">
                <a16:creationId xmlns:a16="http://schemas.microsoft.com/office/drawing/2014/main" id="{92EFCA96-1BD5-15D8-9613-6614A27BA5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a:extLst>
              <a:ext uri="{FF2B5EF4-FFF2-40B4-BE49-F238E27FC236}">
                <a16:creationId xmlns:a16="http://schemas.microsoft.com/office/drawing/2014/main" id="{1F1D4BCE-ACAF-D48C-50AB-B00149F0EFC2}"/>
              </a:ext>
            </a:extLst>
          </p:cNvPr>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1032" name="Picture 8" descr="Mutual funds: How riskometer helps investors meet their financial goals |  Mint">
            <a:extLst>
              <a:ext uri="{FF2B5EF4-FFF2-40B4-BE49-F238E27FC236}">
                <a16:creationId xmlns:a16="http://schemas.microsoft.com/office/drawing/2014/main" id="{E320C69E-5C82-A259-B03E-05E67DC68E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15" t="4690" r="6823" b="-1"/>
          <a:stretch/>
        </p:blipFill>
        <p:spPr bwMode="auto">
          <a:xfrm>
            <a:off x="3344962" y="2358951"/>
            <a:ext cx="4846320" cy="30185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F11564-FBB3-012D-80A2-F927FDF53F31}"/>
              </a:ext>
            </a:extLst>
          </p:cNvPr>
          <p:cNvSpPr txBox="1"/>
          <p:nvPr/>
        </p:nvSpPr>
        <p:spPr>
          <a:xfrm>
            <a:off x="8512935" y="3114541"/>
            <a:ext cx="2743200"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700">
                <a:solidFill>
                  <a:srgbClr val="1F2C8F"/>
                </a:solidFill>
                <a:latin typeface="Arial"/>
              </a:rPr>
              <a:t>High risk research studies such as clinical trials and medical device trials require </a:t>
            </a:r>
            <a:r>
              <a:rPr lang="en-IE" sz="1700" b="1">
                <a:solidFill>
                  <a:srgbClr val="1F2C8F"/>
                </a:solidFill>
                <a:latin typeface="Arial"/>
              </a:rPr>
              <a:t>NREC approval and/ or CTIS </a:t>
            </a:r>
            <a:r>
              <a:rPr lang="en-IE" sz="1700">
                <a:solidFill>
                  <a:srgbClr val="1F2C8F"/>
                </a:solidFill>
                <a:latin typeface="Arial"/>
              </a:rPr>
              <a:t>approval to be in place before R&amp;I approval will be granted.</a:t>
            </a:r>
            <a:endParaRPr lang="en-US"/>
          </a:p>
        </p:txBody>
      </p:sp>
      <p:sp>
        <p:nvSpPr>
          <p:cNvPr id="8" name="TextBox 7">
            <a:extLst>
              <a:ext uri="{FF2B5EF4-FFF2-40B4-BE49-F238E27FC236}">
                <a16:creationId xmlns:a16="http://schemas.microsoft.com/office/drawing/2014/main" id="{9D2C0D49-E7A5-7E53-0837-218667C3415F}"/>
              </a:ext>
            </a:extLst>
          </p:cNvPr>
          <p:cNvSpPr txBox="1"/>
          <p:nvPr/>
        </p:nvSpPr>
        <p:spPr>
          <a:xfrm>
            <a:off x="454252" y="3112700"/>
            <a:ext cx="297766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700">
                <a:solidFill>
                  <a:srgbClr val="1F2C8F"/>
                </a:solidFill>
                <a:latin typeface="Arial"/>
              </a:rPr>
              <a:t>R&amp;I approval can be granted for </a:t>
            </a:r>
            <a:r>
              <a:rPr lang="en-IE" sz="1700" b="1">
                <a:solidFill>
                  <a:srgbClr val="1F2C8F"/>
                </a:solidFill>
                <a:latin typeface="Arial"/>
              </a:rPr>
              <a:t>low-risk </a:t>
            </a:r>
            <a:r>
              <a:rPr lang="en-IE" sz="1700">
                <a:solidFill>
                  <a:srgbClr val="1F2C8F"/>
                </a:solidFill>
                <a:latin typeface="Arial"/>
              </a:rPr>
              <a:t>research projects such as staff surveys with university or institutional level ethics in place.</a:t>
            </a:r>
            <a:endParaRPr lang="en-US"/>
          </a:p>
        </p:txBody>
      </p:sp>
    </p:spTree>
    <p:extLst>
      <p:ext uri="{BB962C8B-B14F-4D97-AF65-F5344CB8AC3E}">
        <p14:creationId xmlns:p14="http://schemas.microsoft.com/office/powerpoint/2010/main" val="177095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368F-CC51-DB24-D833-04DC822244FC}"/>
              </a:ext>
            </a:extLst>
          </p:cNvPr>
          <p:cNvSpPr>
            <a:spLocks noGrp="1"/>
          </p:cNvSpPr>
          <p:nvPr>
            <p:ph type="title"/>
          </p:nvPr>
        </p:nvSpPr>
        <p:spPr>
          <a:xfrm>
            <a:off x="457199" y="550443"/>
            <a:ext cx="11426027" cy="1012785"/>
          </a:xfrm>
        </p:spPr>
        <p:txBody>
          <a:bodyPr/>
          <a:lstStyle/>
          <a:p>
            <a:r>
              <a:rPr lang="en-IE"/>
              <a:t>Research Risk and Ethical Approvals</a:t>
            </a:r>
          </a:p>
        </p:txBody>
      </p:sp>
      <p:sp>
        <p:nvSpPr>
          <p:cNvPr id="4" name="Slide Number Placeholder 3">
            <a:extLst>
              <a:ext uri="{FF2B5EF4-FFF2-40B4-BE49-F238E27FC236}">
                <a16:creationId xmlns:a16="http://schemas.microsoft.com/office/drawing/2014/main" id="{E3DD0BEE-6216-4458-8D51-4C89E8BB241D}"/>
              </a:ext>
            </a:extLst>
          </p:cNvPr>
          <p:cNvSpPr>
            <a:spLocks noGrp="1"/>
          </p:cNvSpPr>
          <p:nvPr>
            <p:ph type="sldNum" sz="quarter" idx="10"/>
          </p:nvPr>
        </p:nvSpPr>
        <p:spPr/>
        <p:txBody>
          <a:bodyPr/>
          <a:lstStyle/>
          <a:p>
            <a:fld id="{48F63A3B-78C7-47BE-AE5E-E10140E04643}" type="slidenum">
              <a:rPr lang="en-US" smtClean="0"/>
              <a:pPr/>
              <a:t>11</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1032" name="Picture 8" descr="Mutual funds: How riskometer helps investors meet their financial goals |  Mint"/>
          <p:cNvPicPr>
            <a:picLocks noChangeAspect="1" noChangeArrowheads="1"/>
          </p:cNvPicPr>
          <p:nvPr/>
        </p:nvPicPr>
        <p:blipFill rotWithShape="1">
          <a:blip r:embed="rId6">
            <a:extLst>
              <a:ext uri="{28A0092B-C50C-407E-A947-70E740481C1C}">
                <a14:useLocalDpi xmlns:a14="http://schemas.microsoft.com/office/drawing/2010/main" val="0"/>
              </a:ext>
            </a:extLst>
          </a:blip>
          <a:srcRect l="9315" t="4690" r="6823" b="-1"/>
          <a:stretch/>
        </p:blipFill>
        <p:spPr bwMode="auto">
          <a:xfrm>
            <a:off x="2148747" y="2331887"/>
            <a:ext cx="7181591" cy="4516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4547" y="4798505"/>
            <a:ext cx="1609344" cy="369332"/>
          </a:xfrm>
          <a:prstGeom prst="rect">
            <a:avLst/>
          </a:prstGeom>
          <a:solidFill>
            <a:srgbClr val="92D050"/>
          </a:solidFill>
        </p:spPr>
        <p:txBody>
          <a:bodyPr wrap="square" rtlCol="0">
            <a:spAutoFit/>
          </a:bodyPr>
          <a:lstStyle/>
          <a:p>
            <a:r>
              <a:rPr lang="en-IE"/>
              <a:t>Staff Survey</a:t>
            </a:r>
          </a:p>
        </p:txBody>
      </p:sp>
      <p:sp>
        <p:nvSpPr>
          <p:cNvPr id="9" name="TextBox 8"/>
          <p:cNvSpPr txBox="1"/>
          <p:nvPr/>
        </p:nvSpPr>
        <p:spPr>
          <a:xfrm>
            <a:off x="815216" y="3660372"/>
            <a:ext cx="1721460" cy="646331"/>
          </a:xfrm>
          <a:prstGeom prst="rect">
            <a:avLst/>
          </a:prstGeom>
          <a:solidFill>
            <a:srgbClr val="92D050"/>
          </a:solidFill>
        </p:spPr>
        <p:txBody>
          <a:bodyPr wrap="square" rtlCol="0">
            <a:spAutoFit/>
          </a:bodyPr>
          <a:lstStyle/>
          <a:p>
            <a:r>
              <a:rPr lang="en-IE"/>
              <a:t>Staff Interviews</a:t>
            </a:r>
          </a:p>
        </p:txBody>
      </p:sp>
      <p:sp>
        <p:nvSpPr>
          <p:cNvPr id="10" name="TextBox 9"/>
          <p:cNvSpPr txBox="1"/>
          <p:nvPr/>
        </p:nvSpPr>
        <p:spPr>
          <a:xfrm>
            <a:off x="4369865" y="1680530"/>
            <a:ext cx="1993392" cy="369332"/>
          </a:xfrm>
          <a:prstGeom prst="rect">
            <a:avLst/>
          </a:prstGeom>
          <a:solidFill>
            <a:srgbClr val="FFC000"/>
          </a:solidFill>
        </p:spPr>
        <p:txBody>
          <a:bodyPr wrap="square" rtlCol="0">
            <a:spAutoFit/>
          </a:bodyPr>
          <a:lstStyle/>
          <a:p>
            <a:r>
              <a:rPr lang="en-IE"/>
              <a:t>Patient Interview</a:t>
            </a:r>
          </a:p>
        </p:txBody>
      </p:sp>
      <p:sp>
        <p:nvSpPr>
          <p:cNvPr id="12" name="TextBox 11"/>
          <p:cNvSpPr txBox="1"/>
          <p:nvPr/>
        </p:nvSpPr>
        <p:spPr>
          <a:xfrm>
            <a:off x="1390094" y="2716617"/>
            <a:ext cx="1993392" cy="369332"/>
          </a:xfrm>
          <a:prstGeom prst="rect">
            <a:avLst/>
          </a:prstGeom>
          <a:solidFill>
            <a:srgbClr val="FFC000"/>
          </a:solidFill>
        </p:spPr>
        <p:txBody>
          <a:bodyPr wrap="square" rtlCol="0">
            <a:spAutoFit/>
          </a:bodyPr>
          <a:lstStyle/>
          <a:p>
            <a:r>
              <a:rPr lang="en-IE"/>
              <a:t>Patient Survey</a:t>
            </a:r>
          </a:p>
        </p:txBody>
      </p:sp>
      <p:sp>
        <p:nvSpPr>
          <p:cNvPr id="13" name="TextBox 12"/>
          <p:cNvSpPr txBox="1"/>
          <p:nvPr/>
        </p:nvSpPr>
        <p:spPr>
          <a:xfrm>
            <a:off x="2184026" y="1865196"/>
            <a:ext cx="1993392" cy="646331"/>
          </a:xfrm>
          <a:prstGeom prst="rect">
            <a:avLst/>
          </a:prstGeom>
          <a:solidFill>
            <a:srgbClr val="FFC000"/>
          </a:solidFill>
        </p:spPr>
        <p:txBody>
          <a:bodyPr wrap="square" rtlCol="0">
            <a:spAutoFit/>
          </a:bodyPr>
          <a:lstStyle/>
          <a:p>
            <a:r>
              <a:rPr lang="en-IE"/>
              <a:t>Retrospective Chart Review</a:t>
            </a:r>
          </a:p>
        </p:txBody>
      </p:sp>
      <p:sp>
        <p:nvSpPr>
          <p:cNvPr id="14" name="TextBox 13"/>
          <p:cNvSpPr txBox="1"/>
          <p:nvPr/>
        </p:nvSpPr>
        <p:spPr>
          <a:xfrm>
            <a:off x="6555705" y="1704917"/>
            <a:ext cx="2259112" cy="369332"/>
          </a:xfrm>
          <a:prstGeom prst="rect">
            <a:avLst/>
          </a:prstGeom>
          <a:solidFill>
            <a:srgbClr val="FFC000"/>
          </a:solidFill>
        </p:spPr>
        <p:txBody>
          <a:bodyPr wrap="square" rtlCol="0">
            <a:spAutoFit/>
          </a:bodyPr>
          <a:lstStyle/>
          <a:p>
            <a:r>
              <a:rPr lang="en-IE"/>
              <a:t>Observational Study</a:t>
            </a:r>
          </a:p>
        </p:txBody>
      </p:sp>
      <p:sp>
        <p:nvSpPr>
          <p:cNvPr id="15" name="TextBox 14"/>
          <p:cNvSpPr txBox="1"/>
          <p:nvPr/>
        </p:nvSpPr>
        <p:spPr>
          <a:xfrm>
            <a:off x="9090961" y="3247881"/>
            <a:ext cx="2616387" cy="923330"/>
          </a:xfrm>
          <a:prstGeom prst="rect">
            <a:avLst/>
          </a:prstGeom>
          <a:solidFill>
            <a:srgbClr val="FF0000"/>
          </a:solidFill>
        </p:spPr>
        <p:txBody>
          <a:bodyPr wrap="square" rtlCol="0">
            <a:spAutoFit/>
          </a:bodyPr>
          <a:lstStyle/>
          <a:p>
            <a:r>
              <a:rPr lang="en-IE"/>
              <a:t>Medical Device Trial Subject to MDR (no CE Mark)</a:t>
            </a:r>
          </a:p>
        </p:txBody>
      </p:sp>
      <p:sp>
        <p:nvSpPr>
          <p:cNvPr id="16" name="TextBox 15"/>
          <p:cNvSpPr txBox="1"/>
          <p:nvPr/>
        </p:nvSpPr>
        <p:spPr>
          <a:xfrm>
            <a:off x="10035169" y="4452305"/>
            <a:ext cx="1993392" cy="923330"/>
          </a:xfrm>
          <a:prstGeom prst="rect">
            <a:avLst/>
          </a:prstGeom>
          <a:solidFill>
            <a:srgbClr val="FF0000"/>
          </a:solidFill>
        </p:spPr>
        <p:txBody>
          <a:bodyPr wrap="square" rtlCol="0">
            <a:spAutoFit/>
          </a:bodyPr>
          <a:lstStyle/>
          <a:p>
            <a:r>
              <a:rPr lang="en-IE"/>
              <a:t>Clinical Trial with medicinal Product</a:t>
            </a:r>
          </a:p>
        </p:txBody>
      </p:sp>
      <p:sp>
        <p:nvSpPr>
          <p:cNvPr id="17" name="TextBox 16"/>
          <p:cNvSpPr txBox="1"/>
          <p:nvPr/>
        </p:nvSpPr>
        <p:spPr>
          <a:xfrm>
            <a:off x="7909927" y="2229182"/>
            <a:ext cx="3582498" cy="646331"/>
          </a:xfrm>
          <a:prstGeom prst="rect">
            <a:avLst/>
          </a:prstGeom>
          <a:solidFill>
            <a:srgbClr val="FFC000"/>
          </a:solidFill>
        </p:spPr>
        <p:txBody>
          <a:bodyPr wrap="square" rtlCol="0">
            <a:spAutoFit/>
          </a:bodyPr>
          <a:lstStyle/>
          <a:p>
            <a:r>
              <a:rPr lang="en-IE"/>
              <a:t>Medical Device Trial Not Subject to MDR (has CE Mark)</a:t>
            </a:r>
          </a:p>
        </p:txBody>
      </p:sp>
    </p:spTree>
    <p:extLst>
      <p:ext uri="{BB962C8B-B14F-4D97-AF65-F5344CB8AC3E}">
        <p14:creationId xmlns:p14="http://schemas.microsoft.com/office/powerpoint/2010/main" val="387652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914400" y="1057275"/>
            <a:ext cx="5259554" cy="2495028"/>
          </a:xfrm>
        </p:spPr>
        <p:txBody>
          <a:bodyPr/>
          <a:lstStyle/>
          <a:p>
            <a:r>
              <a:rPr lang="en-US"/>
              <a:t>Application Pathways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idx="1"/>
          </p:nvPr>
        </p:nvSpPr>
        <p:spPr>
          <a:xfrm>
            <a:off x="914400" y="3808750"/>
            <a:ext cx="5259554" cy="2233233"/>
          </a:xfrm>
        </p:spPr>
        <p:txBody>
          <a:bodyPr vert="horz" lIns="91440" tIns="0" rIns="91440" bIns="0" rtlCol="0" anchor="t">
            <a:normAutofit/>
          </a:bodyPr>
          <a:lstStyle/>
          <a:p>
            <a:r>
              <a:rPr lang="en-US">
                <a:latin typeface="Arial"/>
                <a:cs typeface="Arial"/>
              </a:rPr>
              <a:t>Your application Pathway will be determined by the type of research planned and the type of ethical approval required</a:t>
            </a:r>
          </a:p>
        </p:txBody>
      </p:sp>
      <p:pic>
        <p:nvPicPr>
          <p:cNvPr id="8" name="Picture Placeholder 7" descr="A black background with a black square&#10;&#10;AI-generated content may be incorrect.">
            <a:extLst>
              <a:ext uri="{FF2B5EF4-FFF2-40B4-BE49-F238E27FC236}">
                <a16:creationId xmlns:a16="http://schemas.microsoft.com/office/drawing/2014/main" id="{A669AE45-D8AE-FC2A-C6EA-80885FAAE14F}"/>
              </a:ext>
            </a:extLst>
          </p:cNvPr>
          <p:cNvPicPr>
            <a:picLocks noGrp="1" noChangeAspect="1"/>
          </p:cNvPicPr>
          <p:nvPr>
            <p:ph type="pic" sz="quarter" idx="11"/>
          </p:nvPr>
        </p:nvPicPr>
        <p:blipFill>
          <a:blip r:embed="rId3">
            <a:duotone>
              <a:schemeClr val="accent3">
                <a:shade val="45000"/>
                <a:satMod val="135000"/>
              </a:schemeClr>
              <a:prstClr val="white"/>
            </a:duotone>
          </a:blip>
          <a:srcRect t="-14008" r="-548" b="-35174"/>
          <a:stretch>
            <a:fillRect/>
          </a:stretch>
        </p:blipFill>
        <p:spPr>
          <a:xfrm>
            <a:off x="7414194" y="405445"/>
            <a:ext cx="4344695" cy="6447220"/>
          </a:xfrm>
        </p:spPr>
      </p:pic>
      <p:sp>
        <p:nvSpPr>
          <p:cNvPr id="9" name="TextBox 8">
            <a:extLst>
              <a:ext uri="{FF2B5EF4-FFF2-40B4-BE49-F238E27FC236}">
                <a16:creationId xmlns:a16="http://schemas.microsoft.com/office/drawing/2014/main" id="{D751EA3F-3BA6-FE63-5C52-3A22A3E265BE}"/>
              </a:ext>
            </a:extLst>
          </p:cNvPr>
          <p:cNvSpPr txBox="1"/>
          <p:nvPr/>
        </p:nvSpPr>
        <p:spPr>
          <a:xfrm>
            <a:off x="8021053" y="1875995"/>
            <a:ext cx="2541640" cy="400110"/>
          </a:xfrm>
          <a:prstGeom prst="rect">
            <a:avLst/>
          </a:prstGeom>
          <a:noFill/>
        </p:spPr>
        <p:txBody>
          <a:bodyPr wrap="square" rtlCol="0">
            <a:spAutoFit/>
          </a:bodyPr>
          <a:lstStyle/>
          <a:p>
            <a:pPr algn="ctr"/>
            <a:r>
              <a:rPr lang="en-IE" sz="2000">
                <a:solidFill>
                  <a:srgbClr val="6E86AA"/>
                </a:solidFill>
                <a:latin typeface="+mj-lt"/>
                <a:cs typeface="Arial" panose="020B0604020202020204" pitchFamily="34" charset="0"/>
              </a:rPr>
              <a:t>Pathway One</a:t>
            </a:r>
          </a:p>
        </p:txBody>
      </p:sp>
      <p:sp>
        <p:nvSpPr>
          <p:cNvPr id="10" name="TextBox 9">
            <a:extLst>
              <a:ext uri="{FF2B5EF4-FFF2-40B4-BE49-F238E27FC236}">
                <a16:creationId xmlns:a16="http://schemas.microsoft.com/office/drawing/2014/main" id="{48AAD069-A6C8-5192-3881-C55168AD888D}"/>
              </a:ext>
            </a:extLst>
          </p:cNvPr>
          <p:cNvSpPr txBox="1"/>
          <p:nvPr/>
        </p:nvSpPr>
        <p:spPr>
          <a:xfrm>
            <a:off x="8588023" y="3223610"/>
            <a:ext cx="2513114" cy="400110"/>
          </a:xfrm>
          <a:prstGeom prst="rect">
            <a:avLst/>
          </a:prstGeom>
          <a:noFill/>
        </p:spPr>
        <p:txBody>
          <a:bodyPr wrap="square" rtlCol="0">
            <a:spAutoFit/>
          </a:bodyPr>
          <a:lstStyle/>
          <a:p>
            <a:pPr algn="ctr"/>
            <a:r>
              <a:rPr lang="en-IE" sz="2000">
                <a:solidFill>
                  <a:srgbClr val="6E86AA"/>
                </a:solidFill>
                <a:latin typeface="+mj-lt"/>
                <a:ea typeface="ADLaM Display" panose="02010000000000000000" pitchFamily="2" charset="0"/>
                <a:cs typeface="ADLaM Display" panose="02010000000000000000" pitchFamily="2" charset="0"/>
              </a:rPr>
              <a:t>Pathway Two</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95292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34A6-22BC-27A4-2C79-EE98A4943B14}"/>
              </a:ext>
            </a:extLst>
          </p:cNvPr>
          <p:cNvSpPr>
            <a:spLocks noGrp="1"/>
          </p:cNvSpPr>
          <p:nvPr>
            <p:ph type="title"/>
          </p:nvPr>
        </p:nvSpPr>
        <p:spPr>
          <a:xfrm>
            <a:off x="914400" y="81750"/>
            <a:ext cx="7796464" cy="1222385"/>
          </a:xfrm>
        </p:spPr>
        <p:txBody>
          <a:bodyPr/>
          <a:lstStyle/>
          <a:p>
            <a:r>
              <a:rPr lang="en-US"/>
              <a:t>Pathway 1</a:t>
            </a:r>
          </a:p>
        </p:txBody>
      </p:sp>
      <p:sp>
        <p:nvSpPr>
          <p:cNvPr id="3" name="Slide Number Placeholder 2">
            <a:extLst>
              <a:ext uri="{FF2B5EF4-FFF2-40B4-BE49-F238E27FC236}">
                <a16:creationId xmlns:a16="http://schemas.microsoft.com/office/drawing/2014/main" id="{7267C004-8B72-C872-98FB-00A2A584D05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13</a:t>
            </a:fld>
            <a:endParaRPr lang="en-US"/>
          </a:p>
        </p:txBody>
      </p:sp>
      <p:sp>
        <p:nvSpPr>
          <p:cNvPr id="16" name="Content Placeholder 4">
            <a:extLst>
              <a:ext uri="{FF2B5EF4-FFF2-40B4-BE49-F238E27FC236}">
                <a16:creationId xmlns:a16="http://schemas.microsoft.com/office/drawing/2014/main" id="{AEF9954A-E263-8A7E-58B1-4D03F7D1BD9B}"/>
              </a:ext>
            </a:extLst>
          </p:cNvPr>
          <p:cNvSpPr>
            <a:spLocks noGrp="1"/>
          </p:cNvSpPr>
          <p:nvPr>
            <p:ph sz="half" idx="2"/>
          </p:nvPr>
        </p:nvSpPr>
        <p:spPr>
          <a:xfrm>
            <a:off x="914400" y="1668378"/>
            <a:ext cx="7539789" cy="4354987"/>
          </a:xfrm>
        </p:spPr>
        <p:txBody>
          <a:bodyPr vert="horz" lIns="91440" tIns="0" rIns="91440" bIns="0" rtlCol="0" anchor="t">
            <a:normAutofit lnSpcReduction="10000"/>
          </a:bodyPr>
          <a:lstStyle/>
          <a:p>
            <a:r>
              <a:rPr lang="en-US" sz="2000">
                <a:latin typeface="Arial"/>
                <a:cs typeface="Arial"/>
              </a:rPr>
              <a:t>Pathway 1 is for projects requiring JREC approval </a:t>
            </a:r>
            <a:r>
              <a:rPr lang="en-US" sz="2000" b="1">
                <a:latin typeface="Arial"/>
                <a:cs typeface="Arial"/>
              </a:rPr>
              <a:t>AND</a:t>
            </a:r>
            <a:r>
              <a:rPr lang="en-US" sz="2000">
                <a:latin typeface="Arial"/>
                <a:cs typeface="Arial"/>
              </a:rPr>
              <a:t> R&amp;I approval</a:t>
            </a:r>
          </a:p>
          <a:p>
            <a:endParaRPr lang="en-US" sz="2000">
              <a:latin typeface="Arial" panose="020B0604020202020204" pitchFamily="34" charset="0"/>
              <a:cs typeface="Arial" panose="020B0604020202020204" pitchFamily="34" charset="0"/>
            </a:endParaRPr>
          </a:p>
          <a:p>
            <a:r>
              <a:rPr lang="en-US" sz="2000">
                <a:latin typeface="Arial"/>
                <a:cs typeface="Arial"/>
              </a:rPr>
              <a:t>Pathway 1 consists of </a:t>
            </a:r>
            <a:r>
              <a:rPr lang="en-US" sz="2000" b="1">
                <a:latin typeface="Arial"/>
                <a:cs typeface="Arial"/>
              </a:rPr>
              <a:t>two connected applications:</a:t>
            </a:r>
          </a:p>
          <a:p>
            <a:pPr marL="626110" lvl="1" indent="-342900">
              <a:buAutoNum type="arabicPeriod"/>
            </a:pPr>
            <a:r>
              <a:rPr lang="en-US" sz="2000">
                <a:latin typeface="Arial"/>
                <a:cs typeface="Arial"/>
              </a:rPr>
              <a:t>JREC application</a:t>
            </a:r>
          </a:p>
          <a:p>
            <a:pPr marL="626110" lvl="1" indent="-342900">
              <a:buAutoNum type="arabicPeriod"/>
            </a:pPr>
            <a:r>
              <a:rPr lang="en-US" sz="2000">
                <a:latin typeface="Arial"/>
                <a:cs typeface="Arial"/>
              </a:rPr>
              <a:t>R&amp;I application</a:t>
            </a:r>
          </a:p>
          <a:p>
            <a:pPr marL="342900" indent="-342900">
              <a:buAutoNum type="arabicPeriod"/>
            </a:pPr>
            <a:endParaRPr lang="en-US" sz="2000">
              <a:latin typeface="Arial" panose="020B0604020202020204" pitchFamily="34" charset="0"/>
              <a:cs typeface="Arial" panose="020B0604020202020204" pitchFamily="34" charset="0"/>
            </a:endParaRPr>
          </a:p>
          <a:p>
            <a:r>
              <a:rPr lang="en-US" sz="2000">
                <a:latin typeface="Arial"/>
                <a:cs typeface="Arial"/>
              </a:rPr>
              <a:t>First the applicant must create and complete their JREC application. </a:t>
            </a:r>
          </a:p>
          <a:p>
            <a:r>
              <a:rPr lang="en-US" sz="2000">
                <a:latin typeface="Arial"/>
                <a:cs typeface="Arial"/>
              </a:rPr>
              <a:t>Then, the R&amp;I Pathway 1 form is created as a sub-form of your JREC application, and auto populates duplicated questions using the information input on the JREC application</a:t>
            </a:r>
          </a:p>
          <a:p>
            <a:endParaRPr lang="en-US" sz="2000" b="1">
              <a:latin typeface="Arial"/>
              <a:cs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46859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44CC-BDD3-2B7C-14A1-6F0F480CB2B2}"/>
              </a:ext>
            </a:extLst>
          </p:cNvPr>
          <p:cNvSpPr>
            <a:spLocks noGrp="1"/>
          </p:cNvSpPr>
          <p:nvPr>
            <p:ph type="title"/>
          </p:nvPr>
        </p:nvSpPr>
        <p:spPr>
          <a:xfrm>
            <a:off x="914399" y="834635"/>
            <a:ext cx="8101264" cy="1222385"/>
          </a:xfrm>
        </p:spPr>
        <p:txBody>
          <a:bodyPr/>
          <a:lstStyle/>
          <a:p>
            <a:r>
              <a:rPr lang="en-IE"/>
              <a:t>Pathway 1: Research types </a:t>
            </a:r>
            <a:r>
              <a:rPr lang="en-IE" sz="1800">
                <a:solidFill>
                  <a:srgbClr val="6E86AA"/>
                </a:solidFill>
              </a:rPr>
              <a:t>(all require jrec and R&amp;I approval)</a:t>
            </a:r>
            <a:endParaRPr lang="en-IE">
              <a:solidFill>
                <a:srgbClr val="6E86AA"/>
              </a:solidFill>
            </a:endParaRPr>
          </a:p>
        </p:txBody>
      </p:sp>
      <p:sp>
        <p:nvSpPr>
          <p:cNvPr id="3" name="Slide Number Placeholder 2">
            <a:extLst>
              <a:ext uri="{FF2B5EF4-FFF2-40B4-BE49-F238E27FC236}">
                <a16:creationId xmlns:a16="http://schemas.microsoft.com/office/drawing/2014/main" id="{1DC043AC-5F5C-935B-45E3-C910750D45A4}"/>
              </a:ext>
            </a:extLst>
          </p:cNvPr>
          <p:cNvSpPr>
            <a:spLocks noGrp="1"/>
          </p:cNvSpPr>
          <p:nvPr>
            <p:ph type="sldNum" sz="quarter" idx="10"/>
          </p:nvPr>
        </p:nvSpPr>
        <p:spPr/>
        <p:txBody>
          <a:bodyPr/>
          <a:lstStyle/>
          <a:p>
            <a:fld id="{48F63A3B-78C7-47BE-AE5E-E10140E04643}" type="slidenum">
              <a:rPr lang="en-US" smtClean="0"/>
              <a:pPr/>
              <a:t>14</a:t>
            </a:fld>
            <a:endParaRPr lang="en-US"/>
          </a:p>
        </p:txBody>
      </p:sp>
      <p:sp>
        <p:nvSpPr>
          <p:cNvPr id="4" name="Content Placeholder 3">
            <a:extLst>
              <a:ext uri="{FF2B5EF4-FFF2-40B4-BE49-F238E27FC236}">
                <a16:creationId xmlns:a16="http://schemas.microsoft.com/office/drawing/2014/main" id="{B59893D0-34CA-1C92-2030-E5B31933D6CD}"/>
              </a:ext>
            </a:extLst>
          </p:cNvPr>
          <p:cNvSpPr>
            <a:spLocks noGrp="1"/>
          </p:cNvSpPr>
          <p:nvPr>
            <p:ph sz="half" idx="2"/>
          </p:nvPr>
        </p:nvSpPr>
        <p:spPr>
          <a:xfrm>
            <a:off x="914400" y="2222206"/>
            <a:ext cx="3283119" cy="4178594"/>
          </a:xfrm>
          <a:ln w="28575">
            <a:solidFill>
              <a:srgbClr val="6E86AA"/>
            </a:solidFill>
            <a:prstDash val="dashDot"/>
          </a:ln>
        </p:spPr>
        <p:txBody>
          <a:bodyPr>
            <a:normAutofit/>
          </a:bodyPr>
          <a:lstStyle/>
          <a:p>
            <a:endParaRPr lang="en-IE" sz="200">
              <a:latin typeface="Arial" panose="020B0604020202020204" pitchFamily="34" charset="0"/>
              <a:cs typeface="Arial" panose="020B0604020202020204" pitchFamily="34" charset="0"/>
            </a:endParaRPr>
          </a:p>
          <a:p>
            <a:r>
              <a:rPr lang="en-IE" sz="1900">
                <a:latin typeface="Arial" panose="020B0604020202020204" pitchFamily="34" charset="0"/>
                <a:cs typeface="Arial" panose="020B0604020202020204" pitchFamily="34" charset="0"/>
              </a:rPr>
              <a:t>Retrospective Chart Review  </a:t>
            </a:r>
          </a:p>
          <a:p>
            <a:r>
              <a:rPr lang="en-IE" sz="1900">
                <a:latin typeface="Arial" panose="020B0604020202020204" pitchFamily="34" charset="0"/>
                <a:cs typeface="Arial" panose="020B0604020202020204" pitchFamily="34" charset="0"/>
              </a:rPr>
              <a:t>Observational Research Study</a:t>
            </a:r>
          </a:p>
          <a:p>
            <a:r>
              <a:rPr lang="en-IE" sz="1900">
                <a:latin typeface="Arial" panose="020B0604020202020204" pitchFamily="34" charset="0"/>
                <a:cs typeface="Arial" panose="020B0604020202020204" pitchFamily="34" charset="0"/>
              </a:rPr>
              <a:t>Patient Interviews, Focus Groups or Surveys</a:t>
            </a:r>
          </a:p>
          <a:p>
            <a:r>
              <a:rPr lang="en-IE" sz="1900">
                <a:latin typeface="Arial" panose="020B0604020202020204" pitchFamily="34" charset="0"/>
                <a:cs typeface="Arial" panose="020B0604020202020204" pitchFamily="34" charset="0"/>
              </a:rPr>
              <a:t>Device Trial - </a:t>
            </a:r>
            <a:r>
              <a:rPr lang="en-IE" sz="1900">
                <a:solidFill>
                  <a:srgbClr val="6E86AA"/>
                </a:solidFill>
                <a:latin typeface="Arial" panose="020B0604020202020204" pitchFamily="34" charset="0"/>
                <a:cs typeface="Arial" panose="020B0604020202020204" pitchFamily="34" charset="0"/>
              </a:rPr>
              <a:t>Not subject to Medical Device Regulation </a:t>
            </a:r>
          </a:p>
          <a:p>
            <a:r>
              <a:rPr lang="en-IE" sz="1900">
                <a:latin typeface="Arial" panose="020B0604020202020204" pitchFamily="34" charset="0"/>
                <a:cs typeface="Arial" panose="020B0604020202020204" pitchFamily="34" charset="0"/>
              </a:rPr>
              <a:t>Hospital Staff Study – </a:t>
            </a:r>
            <a:r>
              <a:rPr lang="en-IE" sz="1900">
                <a:solidFill>
                  <a:srgbClr val="6E86AA"/>
                </a:solidFill>
                <a:latin typeface="Arial" panose="020B0604020202020204" pitchFamily="34" charset="0"/>
                <a:cs typeface="Arial" panose="020B0604020202020204" pitchFamily="34" charset="0"/>
              </a:rPr>
              <a:t>where university/ institutional ethics is not available</a:t>
            </a:r>
          </a:p>
        </p:txBody>
      </p:sp>
      <p:sp>
        <p:nvSpPr>
          <p:cNvPr id="5" name="Content Placeholder 4">
            <a:extLst>
              <a:ext uri="{FF2B5EF4-FFF2-40B4-BE49-F238E27FC236}">
                <a16:creationId xmlns:a16="http://schemas.microsoft.com/office/drawing/2014/main" id="{80E2F891-7F91-00D0-C532-EFE86D418891}"/>
              </a:ext>
            </a:extLst>
          </p:cNvPr>
          <p:cNvSpPr>
            <a:spLocks noGrp="1"/>
          </p:cNvSpPr>
          <p:nvPr>
            <p:ph sz="quarter" idx="4"/>
          </p:nvPr>
        </p:nvSpPr>
        <p:spPr>
          <a:xfrm>
            <a:off x="4782159" y="2222206"/>
            <a:ext cx="3284951" cy="4178593"/>
          </a:xfrm>
          <a:ln w="28575">
            <a:solidFill>
              <a:srgbClr val="6E86AA"/>
            </a:solidFill>
            <a:prstDash val="dashDot"/>
          </a:ln>
        </p:spPr>
        <p:txBody>
          <a:bodyPr vert="horz" lIns="91440" tIns="0" rIns="91440" bIns="0" rtlCol="0" anchor="t">
            <a:normAutofit/>
          </a:bodyPr>
          <a:lstStyle/>
          <a:p>
            <a:endParaRPr lang="en-IE" sz="200">
              <a:latin typeface="Arial" panose="020B0604020202020204" pitchFamily="34" charset="0"/>
              <a:cs typeface="Arial" panose="020B0604020202020204" pitchFamily="34" charset="0"/>
            </a:endParaRPr>
          </a:p>
          <a:p>
            <a:r>
              <a:rPr lang="en-IE" sz="1900">
                <a:latin typeface="Arial"/>
                <a:cs typeface="Arial"/>
              </a:rPr>
              <a:t>Case Study – five or more </a:t>
            </a:r>
            <a:r>
              <a:rPr lang="en-IE" sz="1900">
                <a:latin typeface="Calibri"/>
                <a:ea typeface="Calibri"/>
                <a:cs typeface="Calibri"/>
              </a:rPr>
              <a:t>patients</a:t>
            </a:r>
          </a:p>
          <a:p>
            <a:r>
              <a:rPr lang="en-IE" sz="1900">
                <a:latin typeface="Arial"/>
                <a:cs typeface="Arial"/>
              </a:rPr>
              <a:t>Randomised Controlled Trial</a:t>
            </a:r>
          </a:p>
          <a:p>
            <a:r>
              <a:rPr lang="en-IE" sz="1900">
                <a:latin typeface="Arial"/>
                <a:cs typeface="Arial"/>
              </a:rPr>
              <a:t>Pilot Study</a:t>
            </a:r>
          </a:p>
          <a:p>
            <a:r>
              <a:rPr lang="en-IE" sz="1900">
                <a:latin typeface="Arial"/>
                <a:cs typeface="Arial"/>
              </a:rPr>
              <a:t>Feasibility Study</a:t>
            </a:r>
          </a:p>
          <a:p>
            <a:r>
              <a:rPr lang="en-IE" sz="1900">
                <a:latin typeface="Arial"/>
                <a:cs typeface="Arial"/>
              </a:rPr>
              <a:t>Translational Research Study</a:t>
            </a:r>
          </a:p>
          <a:p>
            <a:endParaRPr lang="en-IE" sz="1900">
              <a:latin typeface="Arial" panose="020B0604020202020204" pitchFamily="34" charset="0"/>
              <a:cs typeface="Arial" panose="020B0604020202020204" pitchFamily="34" charset="0"/>
            </a:endParaRPr>
          </a:p>
          <a:p>
            <a:endParaRPr lang="en-IE" sz="1900">
              <a:latin typeface="Arial" panose="020B0604020202020204" pitchFamily="34" charset="0"/>
              <a:cs typeface="Arial" panose="020B0604020202020204" pitchFamily="34" charset="0"/>
            </a:endParaRPr>
          </a:p>
          <a:p>
            <a:endParaRPr lang="en-IE" sz="2000">
              <a:latin typeface="Arial" panose="020B0604020202020204" pitchFamily="34" charset="0"/>
              <a:cs typeface="Arial" panose="020B0604020202020204" pitchFamily="34" charset="0"/>
            </a:endParaRPr>
          </a:p>
          <a:p>
            <a:endParaRPr lang="en-IE">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288864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2886302" y="547642"/>
            <a:ext cx="9879437" cy="980844"/>
          </a:xfrm>
        </p:spPr>
        <p:txBody>
          <a:bodyPr/>
          <a:lstStyle/>
          <a:p>
            <a:r>
              <a:rPr lang="en-US"/>
              <a:t>Creating a Pathway 1 application </a:t>
            </a:r>
            <a:r>
              <a:rPr lang="en-US" sz="2400">
                <a:solidFill>
                  <a:srgbClr val="6E86AA"/>
                </a:solidFill>
              </a:rPr>
              <a:t>(Jrec and R&amp;I application)</a:t>
            </a:r>
            <a:endParaRPr lang="en-US">
              <a:solidFill>
                <a:srgbClr val="6E86AA"/>
              </a:solidFill>
            </a:endParaRPr>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0" y="2095899"/>
            <a:ext cx="3636747" cy="3704266"/>
          </a:xfrm>
        </p:spPr>
        <p:txBody>
          <a:bodyPr/>
          <a:lstStyle/>
          <a:p>
            <a:pPr marL="342900" indent="-342900">
              <a:buAutoNum type="arabicPeriod"/>
            </a:pPr>
            <a:r>
              <a:rPr lang="en-US" sz="2000">
                <a:latin typeface="Arial" panose="020B0604020202020204" pitchFamily="34" charset="0"/>
                <a:cs typeface="Arial" panose="020B0604020202020204" pitchFamily="34" charset="0"/>
              </a:rPr>
              <a:t>Log in to your Infonetica account</a:t>
            </a:r>
          </a:p>
          <a:p>
            <a:pPr marL="342900" indent="-342900">
              <a:buAutoNum type="arabicPeriod"/>
            </a:pPr>
            <a:r>
              <a:rPr lang="en-US" sz="2000">
                <a:latin typeface="Arial" panose="020B0604020202020204" pitchFamily="34" charset="0"/>
                <a:cs typeface="Arial" panose="020B0604020202020204" pitchFamily="34" charset="0"/>
              </a:rPr>
              <a:t>Select ‘Create Project’ from the Action Pane on the left</a:t>
            </a:r>
          </a:p>
          <a:p>
            <a:pPr marL="342900" indent="-342900">
              <a:buAutoNum type="arabicPeriod"/>
            </a:pPr>
            <a:r>
              <a:rPr lang="en-US" sz="2000">
                <a:latin typeface="Arial" panose="020B0604020202020204" pitchFamily="34" charset="0"/>
                <a:cs typeface="Arial" panose="020B0604020202020204" pitchFamily="34" charset="0"/>
              </a:rPr>
              <a:t>Select </a:t>
            </a:r>
            <a:r>
              <a:rPr lang="en-GB" sz="2000">
                <a:latin typeface="Arial" panose="020B0604020202020204" pitchFamily="34" charset="0"/>
                <a:cs typeface="Arial" panose="020B0604020202020204" pitchFamily="34" charset="0"/>
              </a:rPr>
              <a:t>‘SJH/TUH Research Registration and JREC Form’</a:t>
            </a:r>
          </a:p>
          <a:p>
            <a:pPr marL="342900" indent="-342900">
              <a:buAutoNum type="arabicPeriod"/>
            </a:pPr>
            <a:r>
              <a:rPr lang="en-GB" sz="2000">
                <a:latin typeface="Arial" panose="020B0604020202020204" pitchFamily="34" charset="0"/>
                <a:cs typeface="Arial" panose="020B0604020202020204" pitchFamily="34" charset="0"/>
              </a:rPr>
              <a:t>Create and complete your JREC form</a:t>
            </a:r>
          </a:p>
          <a:p>
            <a:pPr marL="342900" indent="-342900">
              <a:buAutoNum type="arabicPeriod"/>
            </a:pPr>
            <a:r>
              <a:rPr lang="en-GB" sz="2000">
                <a:latin typeface="Arial" panose="020B0604020202020204" pitchFamily="34" charset="0"/>
                <a:cs typeface="Arial" panose="020B0604020202020204" pitchFamily="34" charset="0"/>
              </a:rPr>
              <a:t>Create your R&amp;I sub-form</a:t>
            </a:r>
            <a:endParaRPr lang="en-US" sz="20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13EEC9-16E3-6C86-97D0-A7EC7EA09CDA}"/>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15</a:t>
            </a:fld>
            <a:endParaRPr lang="en-US"/>
          </a:p>
        </p:txBody>
      </p:sp>
      <p:pic>
        <p:nvPicPr>
          <p:cNvPr id="8" name="creating a pathway 1 video">
            <a:hlinkClick r:id="" action="ppaction://media"/>
            <a:extLst>
              <a:ext uri="{FF2B5EF4-FFF2-40B4-BE49-F238E27FC236}">
                <a16:creationId xmlns:a16="http://schemas.microsoft.com/office/drawing/2014/main" id="{EDFC293C-6EC8-D690-1B1C-0757AA3C6FAD}"/>
              </a:ext>
            </a:extLst>
          </p:cNvPr>
          <p:cNvPicPr>
            <a:picLocks noGrp="1" noChangeAspect="1"/>
          </p:cNvPicPr>
          <p:nvPr>
            <p:ph sz="half" idx="1"/>
            <a:videoFile r:link="rId1"/>
            <p:extLst>
              <p:ext uri="{DAA4B4D4-6D71-4841-9C94-3DE7FCFB9230}">
                <p14:media xmlns:p14="http://schemas.microsoft.com/office/powerpoint/2010/main" r:embed="rId2">
                  <p14:trim end="6156"/>
                </p14:media>
              </p:ext>
            </p:extLst>
          </p:nvPr>
        </p:nvPicPr>
        <p:blipFill>
          <a:blip r:embed="rId5"/>
          <a:srcRect l="2569" r="-167" b="4133"/>
          <a:stretch>
            <a:fillRect/>
          </a:stretch>
        </p:blipFill>
        <p:spPr>
          <a:xfrm>
            <a:off x="3528449" y="1850834"/>
            <a:ext cx="8107597" cy="4345811"/>
          </a:xfr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492728" y="5800165"/>
            <a:ext cx="1057835" cy="10578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3922" y="5793399"/>
            <a:ext cx="396481" cy="396481"/>
          </a:xfrm>
          <a:prstGeom prst="rect">
            <a:avLst/>
          </a:prstGeom>
        </p:spPr>
      </p:pic>
      <p:pic>
        <p:nvPicPr>
          <p:cNvPr id="11" name="Picture 10"/>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6370" y="408554"/>
            <a:ext cx="1119932" cy="1119932"/>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11117" t="19851" r="6664" b="29862"/>
          <a:stretch/>
        </p:blipFill>
        <p:spPr>
          <a:xfrm>
            <a:off x="1347081" y="6045230"/>
            <a:ext cx="1539221" cy="627628"/>
          </a:xfrm>
          <a:prstGeom prst="rect">
            <a:avLst/>
          </a:prstGeom>
        </p:spPr>
      </p:pic>
    </p:spTree>
    <p:extLst>
      <p:ext uri="{BB962C8B-B14F-4D97-AF65-F5344CB8AC3E}">
        <p14:creationId xmlns:p14="http://schemas.microsoft.com/office/powerpoint/2010/main" val="3969996159"/>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552027" y="930274"/>
            <a:ext cx="7965461" cy="994164"/>
          </a:xfrm>
        </p:spPr>
        <p:txBody>
          <a:bodyPr/>
          <a:lstStyle/>
          <a:p>
            <a:r>
              <a:rPr lang="en-US"/>
              <a:t>Pathway 2</a:t>
            </a: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3460564" y="2303029"/>
            <a:ext cx="8153919" cy="3873182"/>
          </a:xfrm>
        </p:spPr>
        <p:txBody>
          <a:bodyPr>
            <a:normAutofit/>
          </a:bodyPr>
          <a:lstStyle/>
          <a:p>
            <a:pPr marL="0" indent="0">
              <a:buNone/>
            </a:pPr>
            <a:r>
              <a:rPr lang="en-US" sz="2000">
                <a:latin typeface="Arial" panose="020B0604020202020204" pitchFamily="34" charset="0"/>
                <a:cs typeface="Arial" panose="020B0604020202020204" pitchFamily="34" charset="0"/>
              </a:rPr>
              <a:t>Pathway 2 is for applications where </a:t>
            </a:r>
            <a:r>
              <a:rPr lang="en-US" sz="2000" b="1">
                <a:latin typeface="Arial" panose="020B0604020202020204" pitchFamily="34" charset="0"/>
                <a:cs typeface="Arial" panose="020B0604020202020204" pitchFamily="34" charset="0"/>
              </a:rPr>
              <a:t>external ethics can be accepted.</a:t>
            </a:r>
          </a:p>
          <a:p>
            <a:pPr marL="0" indent="0">
              <a:buNone/>
            </a:pPr>
            <a:endParaRPr lang="en-US" sz="2000" b="1">
              <a:latin typeface="Arial" panose="020B0604020202020204" pitchFamily="34" charset="0"/>
              <a:cs typeface="Arial" panose="020B0604020202020204" pitchFamily="34" charset="0"/>
            </a:endParaRPr>
          </a:p>
          <a:p>
            <a:pPr lvl="1"/>
            <a:r>
              <a:rPr lang="en-US" sz="2000" b="1">
                <a:latin typeface="Arial" panose="020B0604020202020204" pitchFamily="34" charset="0"/>
                <a:cs typeface="Arial" panose="020B0604020202020204" pitchFamily="34" charset="0"/>
              </a:rPr>
              <a:t>Low risk </a:t>
            </a:r>
            <a:r>
              <a:rPr lang="en-US" sz="2000">
                <a:latin typeface="Arial" panose="020B0604020202020204" pitchFamily="34" charset="0"/>
                <a:cs typeface="Arial" panose="020B0604020202020204" pitchFamily="34" charset="0"/>
              </a:rPr>
              <a:t>studies where the R&amp;I office can accept university or institutional ethics </a:t>
            </a:r>
          </a:p>
          <a:p>
            <a:pPr lvl="1"/>
            <a:r>
              <a:rPr lang="en-US" sz="2000" b="1">
                <a:latin typeface="Arial" panose="020B0604020202020204" pitchFamily="34" charset="0"/>
                <a:cs typeface="Arial" panose="020B0604020202020204" pitchFamily="34" charset="0"/>
              </a:rPr>
              <a:t>High risk </a:t>
            </a:r>
            <a:r>
              <a:rPr lang="en-US" sz="2000">
                <a:latin typeface="Arial" panose="020B0604020202020204" pitchFamily="34" charset="0"/>
                <a:cs typeface="Arial" panose="020B0604020202020204" pitchFamily="34" charset="0"/>
              </a:rPr>
              <a:t>studies where external ethics such as NREC and CTIS are required</a:t>
            </a:r>
          </a:p>
          <a:p>
            <a:pPr marL="338328" lvl="1" indent="0">
              <a:buNone/>
            </a:pPr>
            <a:endParaRPr lang="en-US" sz="2000">
              <a:latin typeface="Arial" panose="020B0604020202020204" pitchFamily="34" charset="0"/>
              <a:cs typeface="Arial" panose="020B0604020202020204" pitchFamily="34" charset="0"/>
            </a:endParaRPr>
          </a:p>
          <a:p>
            <a:pPr marL="0" indent="0">
              <a:buNone/>
            </a:pPr>
            <a:r>
              <a:rPr lang="en-US" sz="2000">
                <a:latin typeface="Arial" panose="020B0604020202020204" pitchFamily="34" charset="0"/>
                <a:cs typeface="Arial" panose="020B0604020202020204" pitchFamily="34" charset="0"/>
              </a:rPr>
              <a:t>Pathway two allows applicants to bypass the JREC form and enables applicants to upload their letter of external ethical approval.</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16</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68568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7AB4-44ED-BBCD-A6AA-C658ACAA835C}"/>
              </a:ext>
            </a:extLst>
          </p:cNvPr>
          <p:cNvSpPr>
            <a:spLocks noGrp="1"/>
          </p:cNvSpPr>
          <p:nvPr>
            <p:ph type="title"/>
          </p:nvPr>
        </p:nvSpPr>
        <p:spPr>
          <a:xfrm>
            <a:off x="914400" y="965393"/>
            <a:ext cx="8075054" cy="1091627"/>
          </a:xfrm>
        </p:spPr>
        <p:txBody>
          <a:bodyPr/>
          <a:lstStyle/>
          <a:p>
            <a:r>
              <a:rPr lang="en-IE"/>
              <a:t>Pathway 2: Research Types</a:t>
            </a:r>
          </a:p>
        </p:txBody>
      </p:sp>
      <p:sp>
        <p:nvSpPr>
          <p:cNvPr id="3" name="Content Placeholder 2">
            <a:extLst>
              <a:ext uri="{FF2B5EF4-FFF2-40B4-BE49-F238E27FC236}">
                <a16:creationId xmlns:a16="http://schemas.microsoft.com/office/drawing/2014/main" id="{31046320-2180-F8C4-E5D0-4ABB45EF21FD}"/>
              </a:ext>
            </a:extLst>
          </p:cNvPr>
          <p:cNvSpPr>
            <a:spLocks noGrp="1"/>
          </p:cNvSpPr>
          <p:nvPr>
            <p:ph sz="half" idx="15"/>
          </p:nvPr>
        </p:nvSpPr>
        <p:spPr>
          <a:xfrm>
            <a:off x="914400" y="2303028"/>
            <a:ext cx="3763950" cy="4274234"/>
          </a:xfrm>
          <a:ln w="38100">
            <a:solidFill>
              <a:srgbClr val="6E86AA"/>
            </a:solidFill>
            <a:prstDash val="lgDashDot"/>
          </a:ln>
        </p:spPr>
        <p:txBody>
          <a:bodyPr/>
          <a:lstStyle/>
          <a:p>
            <a:pPr marL="0" indent="0" algn="ctr">
              <a:buNone/>
            </a:pPr>
            <a:endParaRPr lang="en-IE" b="1">
              <a:latin typeface="+mj-lt"/>
              <a:cs typeface="Arial" panose="020B0604020202020204" pitchFamily="34" charset="0"/>
            </a:endParaRPr>
          </a:p>
          <a:p>
            <a:pPr marL="0" indent="0" algn="ctr">
              <a:buNone/>
            </a:pPr>
            <a:r>
              <a:rPr lang="en-IE" sz="2000" b="1">
                <a:latin typeface="+mj-lt"/>
                <a:cs typeface="Arial" panose="020B0604020202020204" pitchFamily="34" charset="0"/>
              </a:rPr>
              <a:t>High Risk </a:t>
            </a:r>
            <a:br>
              <a:rPr lang="en-IE" b="1">
                <a:latin typeface="Arial" panose="020B0604020202020204" pitchFamily="34" charset="0"/>
                <a:cs typeface="Arial" panose="020B0604020202020204" pitchFamily="34" charset="0"/>
              </a:rPr>
            </a:br>
            <a:r>
              <a:rPr lang="en-IE" b="1">
                <a:latin typeface="Arial" panose="020B0604020202020204" pitchFamily="34" charset="0"/>
                <a:cs typeface="Arial" panose="020B0604020202020204" pitchFamily="34" charset="0"/>
              </a:rPr>
              <a:t>Requires NREC / CTIS </a:t>
            </a:r>
          </a:p>
          <a:p>
            <a:pPr marL="0" indent="0">
              <a:buNone/>
            </a:pPr>
            <a:br>
              <a:rPr lang="en-IE">
                <a:latin typeface="Arial" panose="020B0604020202020204" pitchFamily="34" charset="0"/>
                <a:cs typeface="Arial" panose="020B0604020202020204" pitchFamily="34" charset="0"/>
              </a:rPr>
            </a:br>
            <a:r>
              <a:rPr lang="en-IE">
                <a:latin typeface="Arial" panose="020B0604020202020204" pitchFamily="34" charset="0"/>
                <a:cs typeface="Arial" panose="020B0604020202020204" pitchFamily="34" charset="0"/>
              </a:rPr>
              <a:t>Clinical Trial</a:t>
            </a:r>
          </a:p>
          <a:p>
            <a:pPr marL="0" indent="0">
              <a:buNone/>
            </a:pPr>
            <a:r>
              <a:rPr lang="en-IE">
                <a:latin typeface="Arial" panose="020B0604020202020204" pitchFamily="34" charset="0"/>
                <a:cs typeface="Arial" panose="020B0604020202020204" pitchFamily="34" charset="0"/>
              </a:rPr>
              <a:t>Medical Device Trial – </a:t>
            </a:r>
            <a:r>
              <a:rPr lang="en-IE">
                <a:solidFill>
                  <a:srgbClr val="6E86AA"/>
                </a:solidFill>
                <a:latin typeface="Arial" panose="020B0604020202020204" pitchFamily="34" charset="0"/>
                <a:cs typeface="Arial" panose="020B0604020202020204" pitchFamily="34" charset="0"/>
              </a:rPr>
              <a:t>Subject to medical device regulations</a:t>
            </a:r>
          </a:p>
          <a:p>
            <a:pPr marL="0" indent="0">
              <a:buNone/>
            </a:pPr>
            <a:endParaRPr lang="en-IE"/>
          </a:p>
        </p:txBody>
      </p:sp>
      <p:sp>
        <p:nvSpPr>
          <p:cNvPr id="4" name="Content Placeholder 3">
            <a:extLst>
              <a:ext uri="{FF2B5EF4-FFF2-40B4-BE49-F238E27FC236}">
                <a16:creationId xmlns:a16="http://schemas.microsoft.com/office/drawing/2014/main" id="{50BC5B9E-D17D-4DCC-C05B-E046680AF437}"/>
              </a:ext>
            </a:extLst>
          </p:cNvPr>
          <p:cNvSpPr>
            <a:spLocks noGrp="1"/>
          </p:cNvSpPr>
          <p:nvPr>
            <p:ph sz="half" idx="1"/>
          </p:nvPr>
        </p:nvSpPr>
        <p:spPr>
          <a:xfrm>
            <a:off x="5225504" y="2303027"/>
            <a:ext cx="3918496" cy="4274235"/>
          </a:xfrm>
          <a:ln w="28575">
            <a:solidFill>
              <a:srgbClr val="6E86AA"/>
            </a:solidFill>
            <a:prstDash val="lgDashDot"/>
          </a:ln>
        </p:spPr>
        <p:txBody>
          <a:bodyPr>
            <a:normAutofit/>
          </a:bodyPr>
          <a:lstStyle/>
          <a:p>
            <a:pPr algn="ctr"/>
            <a:endParaRPr lang="en-IE" b="1">
              <a:latin typeface="+mj-lt"/>
              <a:cs typeface="Arial" panose="020B0604020202020204" pitchFamily="34" charset="0"/>
            </a:endParaRPr>
          </a:p>
          <a:p>
            <a:pPr algn="ctr"/>
            <a:r>
              <a:rPr lang="en-IE" sz="2000" b="1">
                <a:latin typeface="+mj-lt"/>
                <a:cs typeface="Arial" panose="020B0604020202020204" pitchFamily="34" charset="0"/>
              </a:rPr>
              <a:t>Low risk </a:t>
            </a:r>
            <a:br>
              <a:rPr lang="en-IE" b="1">
                <a:latin typeface="Arial" panose="020B0604020202020204" pitchFamily="34" charset="0"/>
                <a:cs typeface="Arial" panose="020B0604020202020204" pitchFamily="34" charset="0"/>
              </a:rPr>
            </a:br>
            <a:r>
              <a:rPr lang="en-IE" b="1">
                <a:latin typeface="Arial" panose="020B0604020202020204" pitchFamily="34" charset="0"/>
                <a:cs typeface="Arial" panose="020B0604020202020204" pitchFamily="34" charset="0"/>
              </a:rPr>
              <a:t>University/ Institutional accepted</a:t>
            </a:r>
          </a:p>
          <a:p>
            <a:br>
              <a:rPr lang="en-IE">
                <a:latin typeface="Arial" panose="020B0604020202020204" pitchFamily="34" charset="0"/>
                <a:cs typeface="Arial" panose="020B0604020202020204" pitchFamily="34" charset="0"/>
              </a:rPr>
            </a:br>
            <a:r>
              <a:rPr lang="en-IE">
                <a:latin typeface="Arial" panose="020B0604020202020204" pitchFamily="34" charset="0"/>
                <a:cs typeface="Arial" panose="020B0604020202020204" pitchFamily="34" charset="0"/>
              </a:rPr>
              <a:t>Staff study</a:t>
            </a:r>
          </a:p>
          <a:p>
            <a:r>
              <a:rPr lang="en-IE">
                <a:latin typeface="Arial" panose="020B0604020202020204" pitchFamily="34" charset="0"/>
                <a:cs typeface="Arial" panose="020B0604020202020204" pitchFamily="34" charset="0"/>
              </a:rPr>
              <a:t>SJH as a site of advertisement only</a:t>
            </a:r>
          </a:p>
          <a:p>
            <a:r>
              <a:rPr lang="en-IE">
                <a:latin typeface="Arial" panose="020B0604020202020204" pitchFamily="34" charset="0"/>
                <a:cs typeface="Arial" panose="020B0604020202020204" pitchFamily="34" charset="0"/>
              </a:rPr>
              <a:t>Multi-site ionising radiation trial – </a:t>
            </a:r>
            <a:r>
              <a:rPr lang="en-IE">
                <a:solidFill>
                  <a:srgbClr val="6E86AA"/>
                </a:solidFill>
                <a:latin typeface="Arial" panose="020B0604020202020204" pitchFamily="34" charset="0"/>
                <a:cs typeface="Arial" panose="020B0604020202020204" pitchFamily="34" charset="0"/>
              </a:rPr>
              <a:t>where the first site has ethical approval in place</a:t>
            </a:r>
          </a:p>
          <a:p>
            <a:r>
              <a:rPr lang="en-IE">
                <a:latin typeface="Arial" panose="020B0604020202020204" pitchFamily="34" charset="0"/>
                <a:cs typeface="Arial" panose="020B0604020202020204" pitchFamily="34" charset="0"/>
              </a:rPr>
              <a:t>Case study - less than 5 patients </a:t>
            </a:r>
            <a:r>
              <a:rPr lang="en-IE">
                <a:solidFill>
                  <a:srgbClr val="6E86AA"/>
                </a:solidFill>
                <a:latin typeface="Arial" panose="020B0604020202020204" pitchFamily="34" charset="0"/>
                <a:cs typeface="Arial" panose="020B0604020202020204" pitchFamily="34" charset="0"/>
              </a:rPr>
              <a:t>(ethics not required)</a:t>
            </a:r>
          </a:p>
          <a:p>
            <a:endParaRPr lang="en-IE"/>
          </a:p>
          <a:p>
            <a:endParaRPr lang="en-IE"/>
          </a:p>
        </p:txBody>
      </p:sp>
      <p:sp>
        <p:nvSpPr>
          <p:cNvPr id="6" name="Slide Number Placeholder 5">
            <a:extLst>
              <a:ext uri="{FF2B5EF4-FFF2-40B4-BE49-F238E27FC236}">
                <a16:creationId xmlns:a16="http://schemas.microsoft.com/office/drawing/2014/main" id="{B43E2018-5FB9-E082-DECD-67E8ED1112AE}"/>
              </a:ext>
            </a:extLst>
          </p:cNvPr>
          <p:cNvSpPr>
            <a:spLocks noGrp="1"/>
          </p:cNvSpPr>
          <p:nvPr>
            <p:ph type="sldNum" sz="quarter" idx="10"/>
          </p:nvPr>
        </p:nvSpPr>
        <p:spPr/>
        <p:txBody>
          <a:bodyPr/>
          <a:lstStyle/>
          <a:p>
            <a:fld id="{48F63A3B-78C7-47BE-AE5E-E10140E04643}" type="slidenum">
              <a:rPr lang="en-US" smtClean="0"/>
              <a:pPr/>
              <a:t>17</a:t>
            </a:fld>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1025506" y="5656730"/>
            <a:ext cx="1057835" cy="1057835"/>
          </a:xfrm>
          <a:prstGeom prst="rect">
            <a:avLst/>
          </a:prstGeom>
        </p:spPr>
      </p:pic>
      <p:pic>
        <p:nvPicPr>
          <p:cNvPr id="14" name="Picture 13">
            <a:extLst>
              <a:ext uri="{FF2B5EF4-FFF2-40B4-BE49-F238E27FC236}">
                <a16:creationId xmlns:a16="http://schemas.microsoft.com/office/drawing/2014/main" id="{254266B3-51ED-FF32-BFFB-718D0D60AE28}"/>
              </a:ext>
            </a:extLst>
          </p:cNvPr>
          <p:cNvPicPr>
            <a:picLocks noChangeAspect="1"/>
          </p:cNvPicPr>
          <p:nvPr/>
        </p:nvPicPr>
        <p:blipFill>
          <a:blip r:embed="rId5"/>
          <a:srcRect l="13028" t="23316" r="6338" b="27979"/>
          <a:stretch>
            <a:fillRect/>
          </a:stretch>
        </p:blipFill>
        <p:spPr>
          <a:xfrm>
            <a:off x="505460" y="457200"/>
            <a:ext cx="1652239" cy="70902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588826" y="5871833"/>
            <a:ext cx="1539221" cy="627628"/>
          </a:xfrm>
          <a:prstGeom prst="rect">
            <a:avLst/>
          </a:prstGeom>
        </p:spPr>
      </p:pic>
    </p:spTree>
    <p:extLst>
      <p:ext uri="{BB962C8B-B14F-4D97-AF65-F5344CB8AC3E}">
        <p14:creationId xmlns:p14="http://schemas.microsoft.com/office/powerpoint/2010/main" val="236745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2886302" y="494664"/>
            <a:ext cx="8857461" cy="1151322"/>
          </a:xfrm>
        </p:spPr>
        <p:txBody>
          <a:bodyPr/>
          <a:lstStyle/>
          <a:p>
            <a:r>
              <a:rPr lang="en-US"/>
              <a:t>Creating a Pathway 2 application </a:t>
            </a:r>
            <a:r>
              <a:rPr lang="en-US" sz="2400">
                <a:solidFill>
                  <a:srgbClr val="6E86AA"/>
                </a:solidFill>
              </a:rPr>
              <a:t>(upload external ethics)</a:t>
            </a:r>
            <a:endParaRPr lang="en-US">
              <a:solidFill>
                <a:srgbClr val="6E86AA"/>
              </a:solidFill>
            </a:endParaRPr>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0" y="2014865"/>
            <a:ext cx="3588793" cy="3704266"/>
          </a:xfrm>
        </p:spPr>
        <p:txBody>
          <a:bodyPr/>
          <a:lstStyle/>
          <a:p>
            <a:pPr marL="342900" indent="-342900">
              <a:buAutoNum type="arabicPeriod"/>
            </a:pPr>
            <a:r>
              <a:rPr lang="en-US" sz="2000">
                <a:latin typeface="Arial" panose="020B0604020202020204" pitchFamily="34" charset="0"/>
                <a:cs typeface="Arial" panose="020B0604020202020204" pitchFamily="34" charset="0"/>
              </a:rPr>
              <a:t>Log in to your Infonetica account</a:t>
            </a:r>
          </a:p>
          <a:p>
            <a:pPr marL="342900" indent="-342900">
              <a:buAutoNum type="arabicPeriod"/>
            </a:pPr>
            <a:r>
              <a:rPr lang="en-US" sz="2000">
                <a:latin typeface="Arial" panose="020B0604020202020204" pitchFamily="34" charset="0"/>
                <a:cs typeface="Arial" panose="020B0604020202020204" pitchFamily="34" charset="0"/>
              </a:rPr>
              <a:t>Select ‘Create Project’ from the Action Pane on the left</a:t>
            </a:r>
          </a:p>
          <a:p>
            <a:pPr marL="342900" indent="-342900">
              <a:buAutoNum type="arabicPeriod"/>
            </a:pPr>
            <a:r>
              <a:rPr lang="en-US" sz="2000">
                <a:latin typeface="Arial" panose="020B0604020202020204" pitchFamily="34" charset="0"/>
                <a:cs typeface="Arial" panose="020B0604020202020204" pitchFamily="34" charset="0"/>
              </a:rPr>
              <a:t>Select  ‘</a:t>
            </a:r>
            <a:r>
              <a:rPr lang="en-GB" sz="2000">
                <a:latin typeface="Arial" panose="020B0604020202020204" pitchFamily="34" charset="0"/>
                <a:cs typeface="Arial" panose="020B0604020202020204" pitchFamily="34" charset="0"/>
              </a:rPr>
              <a:t>Pathway 2 Case Studies &lt;5 patents, Staff Studies &amp; regulated clinical &amp; Medical </a:t>
            </a:r>
            <a:r>
              <a:rPr lang="en-GB" sz="2000" err="1">
                <a:latin typeface="Arial" panose="020B0604020202020204" pitchFamily="34" charset="0"/>
                <a:cs typeface="Arial" panose="020B0604020202020204" pitchFamily="34" charset="0"/>
              </a:rPr>
              <a:t>decice</a:t>
            </a:r>
            <a:r>
              <a:rPr lang="en-GB" sz="2000">
                <a:latin typeface="Arial" panose="020B0604020202020204" pitchFamily="34" charset="0"/>
                <a:cs typeface="Arial" panose="020B0604020202020204" pitchFamily="34" charset="0"/>
              </a:rPr>
              <a:t> Trials’’</a:t>
            </a:r>
          </a:p>
          <a:p>
            <a:pPr marL="342900" indent="-342900">
              <a:buAutoNum type="arabicPeriod"/>
            </a:pPr>
            <a:r>
              <a:rPr lang="en-GB" sz="2000">
                <a:latin typeface="Arial" panose="020B0604020202020204" pitchFamily="34" charset="0"/>
                <a:cs typeface="Arial" panose="020B0604020202020204" pitchFamily="34" charset="0"/>
              </a:rPr>
              <a:t>Complete your R&amp;I form</a:t>
            </a:r>
            <a:endParaRPr lang="en-US" sz="20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13EEC9-16E3-6C86-97D0-A7EC7EA09CDA}"/>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18</a:t>
            </a:fld>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492728" y="5788505"/>
            <a:ext cx="1057835" cy="1057835"/>
          </a:xfrm>
          <a:prstGeom prst="rect">
            <a:avLst/>
          </a:prstGeom>
        </p:spPr>
      </p:pic>
      <p:pic>
        <p:nvPicPr>
          <p:cNvPr id="9" name="Picture 8"/>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34980" y="494664"/>
            <a:ext cx="1151322" cy="115132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6760" y="5915873"/>
            <a:ext cx="396481" cy="39648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1117" t="19851" r="6664" b="29862"/>
          <a:stretch/>
        </p:blipFill>
        <p:spPr>
          <a:xfrm>
            <a:off x="1353945" y="5998540"/>
            <a:ext cx="1539221" cy="627628"/>
          </a:xfrm>
          <a:prstGeom prst="rect">
            <a:avLst/>
          </a:prstGeom>
        </p:spPr>
      </p:pic>
      <p:sp>
        <p:nvSpPr>
          <p:cNvPr id="8" name="Content Placeholder 7">
            <a:extLst>
              <a:ext uri="{FF2B5EF4-FFF2-40B4-BE49-F238E27FC236}">
                <a16:creationId xmlns:a16="http://schemas.microsoft.com/office/drawing/2014/main" id="{74BCDCC4-72F5-47D5-92C8-DF79BE23866A}"/>
              </a:ext>
            </a:extLst>
          </p:cNvPr>
          <p:cNvSpPr>
            <a:spLocks noGrp="1"/>
          </p:cNvSpPr>
          <p:nvPr>
            <p:ph sz="half" idx="1"/>
          </p:nvPr>
        </p:nvSpPr>
        <p:spPr/>
        <p:txBody>
          <a:bodyPr/>
          <a:lstStyle/>
          <a:p>
            <a:endParaRPr lang="en-IE"/>
          </a:p>
        </p:txBody>
      </p:sp>
      <p:pic>
        <p:nvPicPr>
          <p:cNvPr id="13" name="Picture 12">
            <a:extLst>
              <a:ext uri="{FF2B5EF4-FFF2-40B4-BE49-F238E27FC236}">
                <a16:creationId xmlns:a16="http://schemas.microsoft.com/office/drawing/2014/main" id="{8BD628BF-9D46-4574-9734-41A67F4E4046}"/>
              </a:ext>
            </a:extLst>
          </p:cNvPr>
          <p:cNvPicPr>
            <a:picLocks noChangeAspect="1"/>
          </p:cNvPicPr>
          <p:nvPr/>
        </p:nvPicPr>
        <p:blipFill>
          <a:blip r:embed="rId8"/>
          <a:stretch>
            <a:fillRect/>
          </a:stretch>
        </p:blipFill>
        <p:spPr>
          <a:xfrm>
            <a:off x="4332303" y="2095129"/>
            <a:ext cx="7767961" cy="4598633"/>
          </a:xfrm>
          <a:prstGeom prst="rect">
            <a:avLst/>
          </a:prstGeom>
        </p:spPr>
      </p:pic>
    </p:spTree>
    <p:extLst>
      <p:ext uri="{BB962C8B-B14F-4D97-AF65-F5344CB8AC3E}">
        <p14:creationId xmlns:p14="http://schemas.microsoft.com/office/powerpoint/2010/main" val="1481753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0199-C129-11F0-56F2-2D1AED21CB4C}"/>
              </a:ext>
            </a:extLst>
          </p:cNvPr>
          <p:cNvSpPr>
            <a:spLocks noGrp="1"/>
          </p:cNvSpPr>
          <p:nvPr>
            <p:ph type="title"/>
          </p:nvPr>
        </p:nvSpPr>
        <p:spPr>
          <a:xfrm>
            <a:off x="768047" y="1218140"/>
            <a:ext cx="5590223" cy="1168244"/>
          </a:xfrm>
        </p:spPr>
        <p:txBody>
          <a:bodyPr/>
          <a:lstStyle/>
          <a:p>
            <a:r>
              <a:rPr lang="en-US"/>
              <a:t>Creating and Completing your R&amp;I application</a:t>
            </a:r>
          </a:p>
        </p:txBody>
      </p:sp>
      <p:sp>
        <p:nvSpPr>
          <p:cNvPr id="5" name="Content Placeholder 4">
            <a:extLst>
              <a:ext uri="{FF2B5EF4-FFF2-40B4-BE49-F238E27FC236}">
                <a16:creationId xmlns:a16="http://schemas.microsoft.com/office/drawing/2014/main" id="{30BCE875-D116-3116-5A30-169CC3A34F41}"/>
              </a:ext>
            </a:extLst>
          </p:cNvPr>
          <p:cNvSpPr>
            <a:spLocks noGrp="1"/>
          </p:cNvSpPr>
          <p:nvPr>
            <p:ph idx="1"/>
          </p:nvPr>
        </p:nvSpPr>
        <p:spPr>
          <a:xfrm>
            <a:off x="914400" y="2544205"/>
            <a:ext cx="5259554" cy="3545541"/>
          </a:xfrm>
        </p:spPr>
        <p:txBody>
          <a:bodyPr vert="horz" lIns="91440" tIns="0" rIns="91440" bIns="0" rtlCol="0" anchor="t">
            <a:normAutofit/>
          </a:bodyPr>
          <a:lstStyle/>
          <a:p>
            <a:endParaRPr lang="en-IE"/>
          </a:p>
          <a:p>
            <a:r>
              <a:rPr lang="en-IE">
                <a:latin typeface="Arial"/>
                <a:cs typeface="Arial"/>
              </a:rPr>
              <a:t>Pathway 1 Application Sections</a:t>
            </a:r>
          </a:p>
          <a:p>
            <a:endParaRPr lang="en-IE">
              <a:latin typeface="Arial"/>
              <a:cs typeface="Arial"/>
            </a:endParaRPr>
          </a:p>
          <a:p>
            <a:r>
              <a:rPr lang="en-IE">
                <a:latin typeface="Arial"/>
                <a:cs typeface="Arial"/>
              </a:rPr>
              <a:t>Pathway 2 Application Sections</a:t>
            </a:r>
            <a:endParaRPr lang="en-IE">
              <a:cs typeface="Sabon Next LT"/>
            </a:endParaRPr>
          </a:p>
          <a:p>
            <a:endParaRPr lang="en-IE">
              <a:latin typeface="Arial" panose="020B0604020202020204" pitchFamily="34" charset="0"/>
              <a:cs typeface="Arial" panose="020B0604020202020204" pitchFamily="34" charset="0"/>
            </a:endParaRPr>
          </a:p>
          <a:p>
            <a:r>
              <a:rPr lang="en-IE">
                <a:latin typeface="Arial"/>
                <a:cs typeface="Arial"/>
              </a:rPr>
              <a:t>Successfully Submitting your R&amp;I Application: 3 steps</a:t>
            </a:r>
            <a:endParaRPr lang="en-IE">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70AEC4F-E711-8552-9C34-82C1514A1E37}"/>
              </a:ext>
            </a:extLst>
          </p:cNvPr>
          <p:cNvSpPr>
            <a:spLocks noGrp="1"/>
          </p:cNvSpPr>
          <p:nvPr>
            <p:ph type="sldNum" sz="quarter" idx="4294967295"/>
          </p:nvPr>
        </p:nvSpPr>
        <p:spPr>
          <a:xfrm>
            <a:off x="11204575" y="457200"/>
            <a:ext cx="987425" cy="471488"/>
          </a:xfrm>
        </p:spPr>
        <p:txBody>
          <a:bodyPr/>
          <a:lstStyle/>
          <a:p>
            <a:fld id="{48F63A3B-78C7-47BE-AE5E-E10140E04643}" type="slidenum">
              <a:rPr lang="en-US" smtClean="0"/>
              <a:pPr/>
              <a:t>19</a:t>
            </a:fld>
            <a:endParaRPr lang="en-US"/>
          </a:p>
        </p:txBody>
      </p:sp>
      <p:pic>
        <p:nvPicPr>
          <p:cNvPr id="12" name="Picture Placeholder 11" descr="A black background with a black square&#10;&#10;AI-generated content may be incorrect.">
            <a:extLst>
              <a:ext uri="{FF2B5EF4-FFF2-40B4-BE49-F238E27FC236}">
                <a16:creationId xmlns:a16="http://schemas.microsoft.com/office/drawing/2014/main" id="{08A071CA-8198-67DC-6C6B-4F23E3DD1D9B}"/>
              </a:ext>
            </a:extLst>
          </p:cNvPr>
          <p:cNvPicPr>
            <a:picLocks noGrp="1" noChangeAspect="1"/>
          </p:cNvPicPr>
          <p:nvPr>
            <p:ph type="pic" sz="quarter" idx="11"/>
          </p:nvPr>
        </p:nvPicPr>
        <p:blipFill rotWithShape="1">
          <a:blip r:embed="rId3">
            <a:duotone>
              <a:schemeClr val="accent3">
                <a:shade val="45000"/>
                <a:satMod val="135000"/>
              </a:schemeClr>
              <a:prstClr val="white"/>
            </a:duotone>
          </a:blip>
          <a:srcRect l="-19713" t="-43023" r="-17506" b="-60568"/>
          <a:stretch/>
        </p:blipFill>
        <p:spPr>
          <a:xfrm>
            <a:off x="7414194" y="410780"/>
            <a:ext cx="4344695" cy="6447220"/>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13171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914400" y="1057274"/>
            <a:ext cx="6583680" cy="1531357"/>
          </a:xfrm>
        </p:spPr>
        <p:txBody>
          <a:bodyPr/>
          <a:lstStyle/>
          <a:p>
            <a:r>
              <a:rPr lang="en-US"/>
              <a:t>Topics</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914399" y="2834640"/>
            <a:ext cx="7543991" cy="3207344"/>
          </a:xfrm>
        </p:spPr>
        <p:txBody>
          <a:bodyPr vert="horz" lIns="91440" tIns="0" rIns="91440" bIns="0" rtlCol="0" anchor="t">
            <a:normAutofit fontScale="85000" lnSpcReduction="20000"/>
          </a:bodyPr>
          <a:lstStyle/>
          <a:p>
            <a:r>
              <a:rPr lang="en-US">
                <a:latin typeface="Arial"/>
                <a:cs typeface="Arial"/>
              </a:rPr>
              <a:t>Research vs. Non-Research</a:t>
            </a:r>
            <a:endParaRPr lang="en-US">
              <a:latin typeface="Sabon Next LT"/>
              <a:cs typeface="Sabon Next LT"/>
            </a:endParaRPr>
          </a:p>
          <a:p>
            <a:r>
              <a:rPr lang="en-US">
                <a:latin typeface="Arial"/>
                <a:cs typeface="Arial"/>
              </a:rPr>
              <a:t>The New Research &amp; Innovation (R&amp;I) Application Process</a:t>
            </a:r>
            <a:endParaRPr lang="en-US">
              <a:cs typeface="Sabon Next LT"/>
            </a:endParaRPr>
          </a:p>
          <a:p>
            <a:r>
              <a:rPr lang="en-US">
                <a:latin typeface="Arial"/>
                <a:cs typeface="Arial"/>
              </a:rPr>
              <a:t>Application Pathways</a:t>
            </a:r>
          </a:p>
          <a:p>
            <a:r>
              <a:rPr lang="en-US">
                <a:latin typeface="Arial"/>
                <a:cs typeface="Arial"/>
              </a:rPr>
              <a:t>Creating and Completing your R&amp;I application</a:t>
            </a:r>
          </a:p>
          <a:p>
            <a:r>
              <a:rPr lang="en-US">
                <a:latin typeface="Arial"/>
                <a:cs typeface="Arial"/>
              </a:rPr>
              <a:t>Submitting your R&amp;I Application</a:t>
            </a:r>
          </a:p>
          <a:p>
            <a:r>
              <a:rPr lang="en-US">
                <a:latin typeface="Arial"/>
                <a:cs typeface="Arial"/>
              </a:rPr>
              <a:t>The R&amp;I Review Process</a:t>
            </a:r>
          </a:p>
          <a:p>
            <a:r>
              <a:rPr lang="en-US">
                <a:latin typeface="Arial"/>
                <a:cs typeface="Arial"/>
              </a:rPr>
              <a:t>Responding to Feedback</a:t>
            </a:r>
            <a:endParaRPr lang="en-US">
              <a:latin typeface="Arial" panose="020B0604020202020204" pitchFamily="34" charset="0"/>
              <a:cs typeface="Arial" panose="020B0604020202020204" pitchFamily="34" charset="0"/>
            </a:endParaRPr>
          </a:p>
          <a:p>
            <a:r>
              <a:rPr lang="en-US">
                <a:latin typeface="Arial"/>
                <a:cs typeface="Arial"/>
              </a:rPr>
              <a:t>Key Tips</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2</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39132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477" y="390867"/>
            <a:ext cx="9879437" cy="980844"/>
          </a:xfrm>
        </p:spPr>
        <p:txBody>
          <a:bodyPr/>
          <a:lstStyle/>
          <a:p>
            <a:r>
              <a:rPr lang="en-IE"/>
              <a:t>Application Sections: Pathway 1</a:t>
            </a:r>
          </a:p>
        </p:txBody>
      </p:sp>
      <p:sp>
        <p:nvSpPr>
          <p:cNvPr id="5" name="Slide Number Placeholder 4"/>
          <p:cNvSpPr>
            <a:spLocks noGrp="1"/>
          </p:cNvSpPr>
          <p:nvPr>
            <p:ph type="sldNum" sz="quarter" idx="10"/>
          </p:nvPr>
        </p:nvSpPr>
        <p:spPr/>
        <p:txBody>
          <a:bodyPr/>
          <a:lstStyle/>
          <a:p>
            <a:fld id="{48F63A3B-78C7-47BE-AE5E-E10140E04643}" type="slidenum">
              <a:rPr lang="en-US" smtClean="0"/>
              <a:pPr/>
              <a:t>20</a:t>
            </a:fld>
            <a:endParaRPr lang="en-US"/>
          </a:p>
        </p:txBody>
      </p:sp>
      <p:pic>
        <p:nvPicPr>
          <p:cNvPr id="6" name="Picture 5"/>
          <p:cNvPicPr>
            <a:picLocks noChangeAspect="1"/>
          </p:cNvPicPr>
          <p:nvPr/>
        </p:nvPicPr>
        <p:blipFill>
          <a:blip r:embed="rId2"/>
          <a:srcRect r="3800"/>
          <a:stretch>
            <a:fillRect/>
          </a:stretch>
        </p:blipFill>
        <p:spPr>
          <a:xfrm>
            <a:off x="298903" y="1970315"/>
            <a:ext cx="11762469" cy="4137722"/>
          </a:xfrm>
          <a:prstGeom prst="rect">
            <a:avLst/>
          </a:prstGeom>
        </p:spPr>
      </p:pic>
    </p:spTree>
    <p:extLst>
      <p:ext uri="{BB962C8B-B14F-4D97-AF65-F5344CB8AC3E}">
        <p14:creationId xmlns:p14="http://schemas.microsoft.com/office/powerpoint/2010/main" val="358911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6C83AF-3B61-F535-1851-2290C6D86558}"/>
              </a:ext>
            </a:extLst>
          </p:cNvPr>
          <p:cNvSpPr/>
          <p:nvPr/>
        </p:nvSpPr>
        <p:spPr>
          <a:xfrm>
            <a:off x="2709836" y="5590264"/>
            <a:ext cx="6920754" cy="1158662"/>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a:xfrm>
            <a:off x="765974" y="644986"/>
            <a:ext cx="10511627" cy="1012785"/>
          </a:xfrm>
        </p:spPr>
        <p:txBody>
          <a:bodyPr/>
          <a:lstStyle/>
          <a:p>
            <a:r>
              <a:rPr lang="en-IE"/>
              <a:t>Application Sections: Pathway 2</a:t>
            </a:r>
          </a:p>
        </p:txBody>
      </p:sp>
      <p:sp>
        <p:nvSpPr>
          <p:cNvPr id="5" name="Slide Number Placeholder 4"/>
          <p:cNvSpPr>
            <a:spLocks noGrp="1"/>
          </p:cNvSpPr>
          <p:nvPr>
            <p:ph type="sldNum" sz="quarter" idx="10"/>
          </p:nvPr>
        </p:nvSpPr>
        <p:spPr/>
        <p:txBody>
          <a:bodyPr/>
          <a:lstStyle/>
          <a:p>
            <a:fld id="{48F63A3B-78C7-47BE-AE5E-E10140E04643}" type="slidenum">
              <a:rPr lang="en-US" smtClean="0"/>
              <a:pPr/>
              <a:t>21</a:t>
            </a:fld>
            <a:endParaRPr lang="en-US"/>
          </a:p>
        </p:txBody>
      </p:sp>
      <p:pic>
        <p:nvPicPr>
          <p:cNvPr id="14" name="Picture 13"/>
          <p:cNvPicPr>
            <a:picLocks noChangeAspect="1"/>
          </p:cNvPicPr>
          <p:nvPr/>
        </p:nvPicPr>
        <p:blipFill>
          <a:blip r:embed="rId2"/>
          <a:stretch>
            <a:fillRect/>
          </a:stretch>
        </p:blipFill>
        <p:spPr>
          <a:xfrm>
            <a:off x="0" y="2447365"/>
            <a:ext cx="12166857" cy="2303929"/>
          </a:xfrm>
          <a:prstGeom prst="rect">
            <a:avLst/>
          </a:prstGeom>
        </p:spPr>
      </p:pic>
      <p:sp>
        <p:nvSpPr>
          <p:cNvPr id="15" name="Oval 14"/>
          <p:cNvSpPr/>
          <p:nvPr/>
        </p:nvSpPr>
        <p:spPr>
          <a:xfrm>
            <a:off x="4256486" y="3517018"/>
            <a:ext cx="878542" cy="30194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Oval 15"/>
          <p:cNvSpPr/>
          <p:nvPr/>
        </p:nvSpPr>
        <p:spPr>
          <a:xfrm>
            <a:off x="2752166" y="3739709"/>
            <a:ext cx="1909482" cy="358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Oval 16"/>
          <p:cNvSpPr/>
          <p:nvPr/>
        </p:nvSpPr>
        <p:spPr>
          <a:xfrm>
            <a:off x="7413814" y="3741136"/>
            <a:ext cx="2034986" cy="358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Oval 17"/>
          <p:cNvSpPr/>
          <p:nvPr/>
        </p:nvSpPr>
        <p:spPr>
          <a:xfrm>
            <a:off x="10085296" y="3742563"/>
            <a:ext cx="1909482" cy="358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p:cNvSpPr txBox="1"/>
          <p:nvPr/>
        </p:nvSpPr>
        <p:spPr>
          <a:xfrm>
            <a:off x="4078941" y="5705342"/>
            <a:ext cx="6382869" cy="923330"/>
          </a:xfrm>
          <a:prstGeom prst="rect">
            <a:avLst/>
          </a:prstGeom>
          <a:noFill/>
        </p:spPr>
        <p:txBody>
          <a:bodyPr wrap="square" lIns="91440" tIns="45720" rIns="91440" bIns="45720" rtlCol="0" anchor="t">
            <a:spAutoFit/>
          </a:bodyPr>
          <a:lstStyle/>
          <a:p>
            <a:r>
              <a:rPr lang="en-IE">
                <a:solidFill>
                  <a:srgbClr val="202C8F"/>
                </a:solidFill>
                <a:latin typeface="+mj-lt"/>
              </a:rPr>
              <a:t>Some sections depend on the study type. </a:t>
            </a:r>
          </a:p>
          <a:p>
            <a:r>
              <a:rPr lang="en-IE">
                <a:solidFill>
                  <a:srgbClr val="202C8F"/>
                </a:solidFill>
                <a:latin typeface="+mj-lt"/>
              </a:rPr>
              <a:t>This application was not a trial, so the trial specific questions stay ‘locked’</a:t>
            </a:r>
          </a:p>
        </p:txBody>
      </p:sp>
      <p:pic>
        <p:nvPicPr>
          <p:cNvPr id="21" name="Picture 20"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3">
            <a:duotone>
              <a:schemeClr val="accent4">
                <a:shade val="45000"/>
                <a:satMod val="135000"/>
              </a:schemeClr>
              <a:prstClr val="white"/>
            </a:duotone>
          </a:blip>
          <a:stretch>
            <a:fillRect/>
          </a:stretch>
        </p:blipFill>
        <p:spPr>
          <a:xfrm>
            <a:off x="3179631" y="5758861"/>
            <a:ext cx="821468" cy="821468"/>
          </a:xfrm>
          <a:prstGeom prst="rect">
            <a:avLst/>
          </a:prstGeom>
        </p:spPr>
      </p:pic>
      <p:cxnSp>
        <p:nvCxnSpPr>
          <p:cNvPr id="23" name="Straight Arrow Connector 22"/>
          <p:cNvCxnSpPr/>
          <p:nvPr/>
        </p:nvCxnSpPr>
        <p:spPr>
          <a:xfrm>
            <a:off x="3881718" y="4101151"/>
            <a:ext cx="1209241" cy="1489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84530" y="3818964"/>
            <a:ext cx="942925" cy="1774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545857" y="4104900"/>
            <a:ext cx="1423767" cy="1480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039045" y="4098297"/>
            <a:ext cx="3485520" cy="14867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25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16" grpId="0" animBg="1"/>
      <p:bldP spid="17" grpId="0" animBg="1"/>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213485" y="195987"/>
            <a:ext cx="9875463" cy="999746"/>
          </a:xfrm>
        </p:spPr>
        <p:txBody>
          <a:bodyPr/>
          <a:lstStyle/>
          <a:p>
            <a:r>
              <a:rPr lang="en-US"/>
              <a:t>Submitting your R&amp;I application</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1217329" y="1373983"/>
            <a:ext cx="10552469" cy="2961779"/>
          </a:xfrm>
        </p:spPr>
        <p:txBody>
          <a:bodyPr vert="horz" lIns="91440" tIns="0" rIns="91440" bIns="0" rtlCol="0" anchor="t">
            <a:normAutofit lnSpcReduction="10000"/>
          </a:bodyPr>
          <a:lstStyle/>
          <a:p>
            <a:pPr marL="0" indent="0">
              <a:buNone/>
            </a:pPr>
            <a:r>
              <a:rPr lang="en-US" sz="2000">
                <a:latin typeface="Arial"/>
                <a:cs typeface="Arial"/>
              </a:rPr>
              <a:t>Once you have completed all questions in you R&amp;I application you must submit the application for review.</a:t>
            </a:r>
          </a:p>
          <a:p>
            <a:pPr marL="0" indent="0">
              <a:buNone/>
            </a:pPr>
            <a:r>
              <a:rPr lang="en-US" sz="2000" b="1">
                <a:latin typeface="Arial"/>
                <a:cs typeface="Arial"/>
              </a:rPr>
              <a:t>There are three steps:</a:t>
            </a:r>
          </a:p>
          <a:p>
            <a:pPr marL="342900" indent="-342900">
              <a:buAutoNum type="arabicPeriod"/>
            </a:pPr>
            <a:r>
              <a:rPr lang="en-US" sz="2000">
                <a:latin typeface="Arial"/>
                <a:cs typeface="Arial"/>
              </a:rPr>
              <a:t>The applicant signs off using their username and password </a:t>
            </a:r>
            <a:endParaRPr lang="en-US" sz="2000">
              <a:latin typeface="Arial" panose="020B0604020202020204" pitchFamily="34" charset="0"/>
              <a:cs typeface="Arial" panose="020B0604020202020204" pitchFamily="34" charset="0"/>
            </a:endParaRPr>
          </a:p>
          <a:p>
            <a:pPr marL="342900" indent="-342900">
              <a:buAutoNum type="arabicPeriod"/>
            </a:pPr>
            <a:endParaRPr lang="en-US" sz="2000">
              <a:latin typeface="Arial"/>
              <a:cs typeface="Arial"/>
            </a:endParaRPr>
          </a:p>
          <a:p>
            <a:pPr marL="342900" indent="-285750">
              <a:buAutoNum type="arabicPeriod"/>
            </a:pPr>
            <a:r>
              <a:rPr lang="en-US" sz="2000">
                <a:latin typeface="Arial"/>
                <a:cs typeface="Arial"/>
              </a:rPr>
              <a:t>The applicant requests the PI’s signature using the PI’s user email</a:t>
            </a:r>
          </a:p>
          <a:p>
            <a:pPr marL="457200" indent="-457200">
              <a:buAutoNum type="arabicPeriod"/>
            </a:pPr>
            <a:endParaRPr lang="en-US" sz="2000">
              <a:latin typeface="Arial"/>
              <a:cs typeface="Arial"/>
            </a:endParaRPr>
          </a:p>
          <a:p>
            <a:pPr marL="342900" indent="-342900">
              <a:buAutoNum type="arabicPeriod"/>
            </a:pPr>
            <a:r>
              <a:rPr lang="en-US" sz="2000">
                <a:latin typeface="Arial"/>
                <a:cs typeface="Arial"/>
              </a:rPr>
              <a:t>The PI reviews the application and signs off with their username and password</a:t>
            </a:r>
          </a:p>
          <a:p>
            <a:pPr marL="342900" indent="-342900">
              <a:buAutoNum type="arabicPeriod"/>
            </a:pPr>
            <a:endParaRPr lang="en-US"/>
          </a:p>
        </p:txBody>
      </p:sp>
      <p:sp>
        <p:nvSpPr>
          <p:cNvPr id="2" name="Slide Number Placeholder 1">
            <a:extLst>
              <a:ext uri="{FF2B5EF4-FFF2-40B4-BE49-F238E27FC236}">
                <a16:creationId xmlns:a16="http://schemas.microsoft.com/office/drawing/2014/main" id="{1DCFAD14-1AAA-8CDA-A49B-523FD6C66F3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22</a:t>
            </a:fld>
            <a:endParaRPr lang="en-US"/>
          </a:p>
        </p:txBody>
      </p:sp>
      <p:sp>
        <p:nvSpPr>
          <p:cNvPr id="7" name="Rectangle 6">
            <a:extLst>
              <a:ext uri="{FF2B5EF4-FFF2-40B4-BE49-F238E27FC236}">
                <a16:creationId xmlns:a16="http://schemas.microsoft.com/office/drawing/2014/main" id="{246C83AF-3B61-F535-1851-2290C6D86558}"/>
              </a:ext>
            </a:extLst>
          </p:cNvPr>
          <p:cNvSpPr/>
          <p:nvPr/>
        </p:nvSpPr>
        <p:spPr>
          <a:xfrm>
            <a:off x="1885577" y="4913792"/>
            <a:ext cx="8337291" cy="1791399"/>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EA671CED-A0D4-2D80-8354-5F9791EB9CD9}"/>
              </a:ext>
            </a:extLst>
          </p:cNvPr>
          <p:cNvSpPr txBox="1"/>
          <p:nvPr/>
        </p:nvSpPr>
        <p:spPr>
          <a:xfrm>
            <a:off x="3883953" y="4913792"/>
            <a:ext cx="6260469" cy="2025207"/>
          </a:xfrm>
          <a:prstGeom prst="rect">
            <a:avLst/>
          </a:prstGeom>
          <a:noFill/>
        </p:spPr>
        <p:txBody>
          <a:bodyPr wrap="square" rtlCol="0">
            <a:spAutoFit/>
          </a:bodyPr>
          <a:lstStyle/>
          <a:p>
            <a:r>
              <a:rPr lang="en-US" b="1">
                <a:solidFill>
                  <a:schemeClr val="accent6"/>
                </a:solidFill>
                <a:latin typeface="+mj-lt"/>
              </a:rPr>
              <a:t>YOUR APPLICATION IS NOT SUBMITTED UNTIL THE PI SIGNS OFF.</a:t>
            </a:r>
          </a:p>
          <a:p>
            <a:endParaRPr lang="en-US" b="1">
              <a:solidFill>
                <a:schemeClr val="accent6"/>
              </a:solidFill>
              <a:latin typeface="+mj-lt"/>
            </a:endParaRPr>
          </a:p>
          <a:p>
            <a:r>
              <a:rPr lang="en-US" b="1">
                <a:solidFill>
                  <a:schemeClr val="accent6"/>
                </a:solidFill>
                <a:latin typeface="+mj-lt"/>
              </a:rPr>
              <a:t>THE No.1 CAUSE FOR DELAYED REVIEW AND APPROVAL IS NO PI SIGNATURE ON APPLICATION!</a:t>
            </a:r>
          </a:p>
          <a:p>
            <a:endParaRPr lang="en-IE"/>
          </a:p>
        </p:txBody>
      </p:sp>
      <p:pic>
        <p:nvPicPr>
          <p:cNvPr id="6" name="Picture 5"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3">
            <a:duotone>
              <a:schemeClr val="accent4">
                <a:shade val="45000"/>
                <a:satMod val="135000"/>
              </a:schemeClr>
              <a:prstClr val="white"/>
            </a:duotone>
          </a:blip>
          <a:stretch>
            <a:fillRect/>
          </a:stretch>
        </p:blipFill>
        <p:spPr>
          <a:xfrm>
            <a:off x="2218815" y="5036825"/>
            <a:ext cx="1492573" cy="1492573"/>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5" name="Picture 4">
            <a:extLst>
              <a:ext uri="{FF2B5EF4-FFF2-40B4-BE49-F238E27FC236}">
                <a16:creationId xmlns:a16="http://schemas.microsoft.com/office/drawing/2014/main" id="{E12A4C7A-3AE1-A30F-8BB8-AC52B996FB23}"/>
              </a:ext>
            </a:extLst>
          </p:cNvPr>
          <p:cNvPicPr>
            <a:picLocks noChangeAspect="1"/>
          </p:cNvPicPr>
          <p:nvPr/>
        </p:nvPicPr>
        <p:blipFill>
          <a:blip r:embed="rId6"/>
          <a:stretch>
            <a:fillRect/>
          </a:stretch>
        </p:blipFill>
        <p:spPr>
          <a:xfrm>
            <a:off x="8483599" y="2238512"/>
            <a:ext cx="503584" cy="514628"/>
          </a:xfrm>
          <a:prstGeom prst="rect">
            <a:avLst/>
          </a:prstGeom>
        </p:spPr>
      </p:pic>
      <p:pic>
        <p:nvPicPr>
          <p:cNvPr id="10" name="Picture 9">
            <a:extLst>
              <a:ext uri="{FF2B5EF4-FFF2-40B4-BE49-F238E27FC236}">
                <a16:creationId xmlns:a16="http://schemas.microsoft.com/office/drawing/2014/main" id="{14D25DD9-12F1-F51C-D668-29811AC6E125}"/>
              </a:ext>
            </a:extLst>
          </p:cNvPr>
          <p:cNvPicPr>
            <a:picLocks noChangeAspect="1"/>
          </p:cNvPicPr>
          <p:nvPr/>
        </p:nvPicPr>
        <p:blipFill>
          <a:blip r:embed="rId6"/>
          <a:stretch>
            <a:fillRect/>
          </a:stretch>
        </p:blipFill>
        <p:spPr>
          <a:xfrm>
            <a:off x="10559773" y="3828774"/>
            <a:ext cx="503584" cy="514628"/>
          </a:xfrm>
          <a:prstGeom prst="rect">
            <a:avLst/>
          </a:prstGeom>
        </p:spPr>
      </p:pic>
      <p:pic>
        <p:nvPicPr>
          <p:cNvPr id="11" name="Picture 10">
            <a:extLst>
              <a:ext uri="{FF2B5EF4-FFF2-40B4-BE49-F238E27FC236}">
                <a16:creationId xmlns:a16="http://schemas.microsoft.com/office/drawing/2014/main" id="{DE387296-EEFA-FF25-1B99-DE95FF047398}"/>
              </a:ext>
            </a:extLst>
          </p:cNvPr>
          <p:cNvPicPr>
            <a:picLocks noChangeAspect="1"/>
          </p:cNvPicPr>
          <p:nvPr/>
        </p:nvPicPr>
        <p:blipFill>
          <a:blip r:embed="rId7"/>
          <a:stretch>
            <a:fillRect/>
          </a:stretch>
        </p:blipFill>
        <p:spPr>
          <a:xfrm>
            <a:off x="9311859" y="2978425"/>
            <a:ext cx="558803" cy="54776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1117" t="19851" r="6664" b="29862"/>
          <a:stretch/>
        </p:blipFill>
        <p:spPr>
          <a:xfrm>
            <a:off x="116779" y="5871833"/>
            <a:ext cx="1539221" cy="627628"/>
          </a:xfrm>
          <a:prstGeom prst="rect">
            <a:avLst/>
          </a:prstGeom>
        </p:spPr>
      </p:pic>
    </p:spTree>
    <p:extLst>
      <p:ext uri="{BB962C8B-B14F-4D97-AF65-F5344CB8AC3E}">
        <p14:creationId xmlns:p14="http://schemas.microsoft.com/office/powerpoint/2010/main" val="2498021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9788" y="517117"/>
            <a:ext cx="8731623" cy="1077218"/>
          </a:xfrm>
          <a:prstGeom prst="rect">
            <a:avLst/>
          </a:prstGeom>
          <a:noFill/>
        </p:spPr>
        <p:txBody>
          <a:bodyPr wrap="square" rtlCol="0">
            <a:spAutoFit/>
          </a:bodyPr>
          <a:lstStyle/>
          <a:p>
            <a:r>
              <a:rPr lang="en-IE" sz="3200">
                <a:solidFill>
                  <a:srgbClr val="202C8F"/>
                </a:solidFill>
                <a:latin typeface="+mj-lt"/>
              </a:rPr>
              <a:t>How sign off your application </a:t>
            </a:r>
          </a:p>
          <a:p>
            <a:r>
              <a:rPr lang="en-IE" sz="3200">
                <a:solidFill>
                  <a:srgbClr val="202C8F"/>
                </a:solidFill>
                <a:latin typeface="+mj-lt"/>
              </a:rPr>
              <a:t>and request your PI’s Signature</a:t>
            </a:r>
          </a:p>
        </p:txBody>
      </p:sp>
      <p:pic>
        <p:nvPicPr>
          <p:cNvPr id="3" name="Picture 2">
            <a:extLst>
              <a:ext uri="{FF2B5EF4-FFF2-40B4-BE49-F238E27FC236}">
                <a16:creationId xmlns:a16="http://schemas.microsoft.com/office/drawing/2014/main" id="{23EB913C-3AE5-B263-C219-EFF66479B664}"/>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75624" y="520171"/>
            <a:ext cx="1074164" cy="1074164"/>
          </a:xfrm>
          <a:prstGeom prst="rect">
            <a:avLst/>
          </a:prstGeom>
        </p:spPr>
      </p:pic>
      <p:pic>
        <p:nvPicPr>
          <p:cNvPr id="4" name="Picture 3">
            <a:extLst>
              <a:ext uri="{FF2B5EF4-FFF2-40B4-BE49-F238E27FC236}">
                <a16:creationId xmlns:a16="http://schemas.microsoft.com/office/drawing/2014/main" id="{A5A07AFE-D520-BE24-75CF-6D6121183D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136403" y="744393"/>
            <a:ext cx="1539221" cy="627628"/>
          </a:xfrm>
          <a:prstGeom prst="rect">
            <a:avLst/>
          </a:prstGeom>
        </p:spPr>
      </p:pic>
      <p:pic>
        <p:nvPicPr>
          <p:cNvPr id="7" name="Picture 6">
            <a:extLst>
              <a:ext uri="{FF2B5EF4-FFF2-40B4-BE49-F238E27FC236}">
                <a16:creationId xmlns:a16="http://schemas.microsoft.com/office/drawing/2014/main" id="{788FC78B-8994-4D05-8307-FD41B01ABF24}"/>
              </a:ext>
            </a:extLst>
          </p:cNvPr>
          <p:cNvPicPr/>
          <p:nvPr/>
        </p:nvPicPr>
        <p:blipFill>
          <a:blip r:embed="rId6"/>
          <a:stretch>
            <a:fillRect/>
          </a:stretch>
        </p:blipFill>
        <p:spPr>
          <a:xfrm>
            <a:off x="488273" y="1818557"/>
            <a:ext cx="10440140" cy="4519271"/>
          </a:xfrm>
          <a:prstGeom prst="rect">
            <a:avLst/>
          </a:prstGeom>
        </p:spPr>
      </p:pic>
    </p:spTree>
    <p:extLst>
      <p:ext uri="{BB962C8B-B14F-4D97-AF65-F5344CB8AC3E}">
        <p14:creationId xmlns:p14="http://schemas.microsoft.com/office/powerpoint/2010/main" val="28899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8F26-3938-2447-3917-A59914E7D284}"/>
              </a:ext>
            </a:extLst>
          </p:cNvPr>
          <p:cNvSpPr>
            <a:spLocks noGrp="1"/>
          </p:cNvSpPr>
          <p:nvPr>
            <p:ph type="title"/>
          </p:nvPr>
        </p:nvSpPr>
        <p:spPr>
          <a:xfrm>
            <a:off x="2672862" y="551838"/>
            <a:ext cx="7077066" cy="1075649"/>
          </a:xfrm>
        </p:spPr>
        <p:txBody>
          <a:bodyPr/>
          <a:lstStyle/>
          <a:p>
            <a:r>
              <a:rPr lang="en-IE"/>
              <a:t>How to Sign off as a PI</a:t>
            </a:r>
          </a:p>
        </p:txBody>
      </p:sp>
      <p:pic>
        <p:nvPicPr>
          <p:cNvPr id="4" name="PISignOff">
            <a:hlinkClick r:id="" action="ppaction://media"/>
            <a:extLst>
              <a:ext uri="{FF2B5EF4-FFF2-40B4-BE49-F238E27FC236}">
                <a16:creationId xmlns:a16="http://schemas.microsoft.com/office/drawing/2014/main" id="{A43DB72A-ECFE-3F04-6D9C-06B00E194F2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9913" b="9765"/>
          <a:stretch>
            <a:fillRect/>
          </a:stretch>
        </p:blipFill>
        <p:spPr>
          <a:xfrm>
            <a:off x="1423683" y="1627487"/>
            <a:ext cx="9344634" cy="4221974"/>
          </a:xfrm>
          <a:prstGeom prst="rect">
            <a:avLst/>
          </a:prstGeom>
        </p:spPr>
      </p:pic>
      <p:pic>
        <p:nvPicPr>
          <p:cNvPr id="5" name="Picture 4">
            <a:extLst>
              <a:ext uri="{FF2B5EF4-FFF2-40B4-BE49-F238E27FC236}">
                <a16:creationId xmlns:a16="http://schemas.microsoft.com/office/drawing/2014/main" id="{3BE67999-3B87-B6BB-52C2-B4C6ADD42436}"/>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12751" y="551837"/>
            <a:ext cx="1075649" cy="107564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115252" y="775624"/>
            <a:ext cx="1539221" cy="627628"/>
          </a:xfrm>
          <a:prstGeom prst="rect">
            <a:avLst/>
          </a:prstGeom>
        </p:spPr>
      </p:pic>
      <p:pic>
        <p:nvPicPr>
          <p:cNvPr id="8" name="Picture 7">
            <a:extLst>
              <a:ext uri="{FF2B5EF4-FFF2-40B4-BE49-F238E27FC236}">
                <a16:creationId xmlns:a16="http://schemas.microsoft.com/office/drawing/2014/main" id="{A5A07AFE-D520-BE24-75CF-6D6121183DB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Tree>
    <p:extLst>
      <p:ext uri="{BB962C8B-B14F-4D97-AF65-F5344CB8AC3E}">
        <p14:creationId xmlns:p14="http://schemas.microsoft.com/office/powerpoint/2010/main" val="355285645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8" y="265486"/>
            <a:ext cx="7764084" cy="1012782"/>
          </a:xfrm>
        </p:spPr>
        <p:txBody>
          <a:bodyPr/>
          <a:lstStyle/>
          <a:p>
            <a:r>
              <a:rPr lang="en-IE"/>
              <a:t>Successful Submission</a:t>
            </a:r>
          </a:p>
        </p:txBody>
      </p:sp>
      <p:pic>
        <p:nvPicPr>
          <p:cNvPr id="8" name="Content Placeholder 7">
            <a:extLst>
              <a:ext uri="{FF2B5EF4-FFF2-40B4-BE49-F238E27FC236}">
                <a16:creationId xmlns:a16="http://schemas.microsoft.com/office/drawing/2014/main" id="{DD7F8BAC-F277-3450-6711-17F3E8DD9826}"/>
              </a:ext>
            </a:extLst>
          </p:cNvPr>
          <p:cNvPicPr>
            <a:picLocks noGrp="1" noChangeAspect="1"/>
          </p:cNvPicPr>
          <p:nvPr>
            <p:ph idx="13"/>
          </p:nvPr>
        </p:nvPicPr>
        <p:blipFill>
          <a:blip r:embed="rId2"/>
          <a:stretch>
            <a:fillRect/>
          </a:stretch>
        </p:blipFill>
        <p:spPr>
          <a:xfrm>
            <a:off x="-2194" y="1487446"/>
            <a:ext cx="8330946" cy="4910380"/>
          </a:xfrm>
          <a:prstGeom prst="rect">
            <a:avLst/>
          </a:prstGeom>
          <a:solidFill>
            <a:schemeClr val="accent2">
              <a:lumMod val="20000"/>
              <a:lumOff val="80000"/>
            </a:schemeClr>
          </a:solidFill>
          <a:ln w="38100">
            <a:solidFill>
              <a:srgbClr val="AAC4E9"/>
            </a:solidFill>
          </a:ln>
        </p:spPr>
      </p:pic>
      <p:sp>
        <p:nvSpPr>
          <p:cNvPr id="5" name="Slide Number Placeholder 4"/>
          <p:cNvSpPr>
            <a:spLocks noGrp="1"/>
          </p:cNvSpPr>
          <p:nvPr>
            <p:ph type="sldNum" sz="quarter" idx="10"/>
          </p:nvPr>
        </p:nvSpPr>
        <p:spPr/>
        <p:txBody>
          <a:bodyPr/>
          <a:lstStyle/>
          <a:p>
            <a:fld id="{48F63A3B-78C7-47BE-AE5E-E10140E04643}" type="slidenum">
              <a:rPr lang="en-US" smtClean="0"/>
              <a:pPr/>
              <a:t>25</a:t>
            </a:fld>
            <a:endParaRPr lang="en-US"/>
          </a:p>
        </p:txBody>
      </p:sp>
      <p:pic>
        <p:nvPicPr>
          <p:cNvPr id="6" name="Picture 5">
            <a:extLst>
              <a:ext uri="{FF2B5EF4-FFF2-40B4-BE49-F238E27FC236}">
                <a16:creationId xmlns:a16="http://schemas.microsoft.com/office/drawing/2014/main" id="{540B519B-C977-570B-80B0-3287FA67F1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9" name="TextBox 8">
            <a:extLst>
              <a:ext uri="{FF2B5EF4-FFF2-40B4-BE49-F238E27FC236}">
                <a16:creationId xmlns:a16="http://schemas.microsoft.com/office/drawing/2014/main" id="{3A21E4A0-4AE1-EB38-0F38-A9826C4E0293}"/>
              </a:ext>
            </a:extLst>
          </p:cNvPr>
          <p:cNvSpPr txBox="1"/>
          <p:nvPr/>
        </p:nvSpPr>
        <p:spPr>
          <a:xfrm>
            <a:off x="8438920" y="3442436"/>
            <a:ext cx="3753080" cy="2246769"/>
          </a:xfrm>
          <a:prstGeom prst="rect">
            <a:avLst/>
          </a:prstGeom>
          <a:solidFill>
            <a:schemeClr val="accent2">
              <a:lumMod val="20000"/>
              <a:lumOff val="80000"/>
            </a:schemeClr>
          </a:solidFill>
          <a:ln w="38100">
            <a:solidFill>
              <a:srgbClr val="AAC4E9"/>
            </a:solidFill>
            <a:prstDash val="lg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IE" sz="2000">
                <a:solidFill>
                  <a:schemeClr val="accent6"/>
                </a:solidFill>
                <a:latin typeface="Arial" panose="020B0604020202020204" pitchFamily="34" charset="0"/>
                <a:cs typeface="Arial" panose="020B0604020202020204" pitchFamily="34" charset="0"/>
              </a:rPr>
              <a:t>If you do not receive this email, your application is </a:t>
            </a:r>
            <a:r>
              <a:rPr lang="en-IE" sz="2000" b="1">
                <a:solidFill>
                  <a:schemeClr val="accent6"/>
                </a:solidFill>
                <a:latin typeface="Arial" panose="020B0604020202020204" pitchFamily="34" charset="0"/>
                <a:cs typeface="Arial" panose="020B0604020202020204" pitchFamily="34" charset="0"/>
              </a:rPr>
              <a:t>NOT </a:t>
            </a:r>
            <a:r>
              <a:rPr lang="en-IE" sz="2000">
                <a:solidFill>
                  <a:schemeClr val="accent6"/>
                </a:solidFill>
                <a:latin typeface="Arial" panose="020B0604020202020204" pitchFamily="34" charset="0"/>
                <a:cs typeface="Arial" panose="020B0604020202020204" pitchFamily="34" charset="0"/>
              </a:rPr>
              <a:t>submitted!</a:t>
            </a:r>
          </a:p>
          <a:p>
            <a:endParaRPr lang="en-IE" sz="2000">
              <a:solidFill>
                <a:schemeClr val="accent6"/>
              </a:solidFill>
              <a:latin typeface="Arial" panose="020B0604020202020204" pitchFamily="34" charset="0"/>
              <a:cs typeface="Arial" panose="020B0604020202020204" pitchFamily="34" charset="0"/>
            </a:endParaRPr>
          </a:p>
          <a:p>
            <a:r>
              <a:rPr lang="en-IE" sz="2000">
                <a:solidFill>
                  <a:schemeClr val="accent6"/>
                </a:solidFill>
                <a:latin typeface="Arial" panose="020B0604020202020204" pitchFamily="34" charset="0"/>
                <a:cs typeface="Arial" panose="020B0604020202020204" pitchFamily="34" charset="0"/>
              </a:rPr>
              <a:t>Your PI </a:t>
            </a:r>
            <a:r>
              <a:rPr lang="en-IE" sz="2000" b="1">
                <a:solidFill>
                  <a:schemeClr val="accent6"/>
                </a:solidFill>
                <a:latin typeface="Arial" panose="020B0604020202020204" pitchFamily="34" charset="0"/>
                <a:cs typeface="Arial" panose="020B0604020202020204" pitchFamily="34" charset="0"/>
              </a:rPr>
              <a:t>must accept the signature request and sign off </a:t>
            </a:r>
            <a:r>
              <a:rPr lang="en-IE" sz="2000">
                <a:solidFill>
                  <a:schemeClr val="accent6"/>
                </a:solidFill>
                <a:latin typeface="Arial" panose="020B0604020202020204" pitchFamily="34" charset="0"/>
                <a:cs typeface="Arial" panose="020B0604020202020204" pitchFamily="34" charset="0"/>
              </a:rPr>
              <a:t>to ensure full submission</a:t>
            </a:r>
          </a:p>
        </p:txBody>
      </p:sp>
      <p:pic>
        <p:nvPicPr>
          <p:cNvPr id="11" name="Picture 10" descr="A black background with a black square&#10;&#10;AI-generated content may be incorrect.">
            <a:extLst>
              <a:ext uri="{FF2B5EF4-FFF2-40B4-BE49-F238E27FC236}">
                <a16:creationId xmlns:a16="http://schemas.microsoft.com/office/drawing/2014/main" id="{FEE84C97-5F0B-D99E-E562-66A81F49C1E0}"/>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7354007" y="103647"/>
            <a:ext cx="1082829" cy="108282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807659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7" y="-516727"/>
            <a:ext cx="6302188" cy="3116492"/>
          </a:xfrm>
        </p:spPr>
        <p:txBody>
          <a:bodyPr/>
          <a:lstStyle/>
          <a:p>
            <a:r>
              <a:rPr lang="en-IE"/>
              <a:t>Check your application status at anytime!</a:t>
            </a: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3" name="TextBox 2"/>
          <p:cNvSpPr txBox="1"/>
          <p:nvPr/>
        </p:nvSpPr>
        <p:spPr>
          <a:xfrm>
            <a:off x="459317" y="1954305"/>
            <a:ext cx="2169460" cy="3785652"/>
          </a:xfrm>
          <a:prstGeom prst="rect">
            <a:avLst/>
          </a:prstGeom>
          <a:solidFill>
            <a:schemeClr val="accent2">
              <a:lumMod val="20000"/>
              <a:lumOff val="80000"/>
            </a:schemeClr>
          </a:solidFill>
          <a:ln w="19050">
            <a:solidFill>
              <a:srgbClr val="202C8F"/>
            </a:solidFill>
            <a:prstDash val="dashDot"/>
          </a:ln>
        </p:spPr>
        <p:txBody>
          <a:bodyPr wrap="square" rtlCol="0">
            <a:spAutoFit/>
          </a:bodyPr>
          <a:lstStyle/>
          <a:p>
            <a:pPr marL="285750" indent="-285750">
              <a:buFont typeface="Arial" panose="020B0604020202020204" pitchFamily="34" charset="0"/>
              <a:buChar char="•"/>
            </a:pPr>
            <a:endParaRPr lang="en-IE" sz="1600">
              <a:solidFill>
                <a:srgbClr val="6E86A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a:solidFill>
                  <a:srgbClr val="6E86AA"/>
                </a:solidFill>
                <a:latin typeface="Arial" panose="020B0604020202020204" pitchFamily="34" charset="0"/>
                <a:cs typeface="Arial" panose="020B0604020202020204" pitchFamily="34" charset="0"/>
              </a:rPr>
              <a:t>Check if your application is fully submitted</a:t>
            </a:r>
          </a:p>
          <a:p>
            <a:pPr marL="285750" indent="-285750">
              <a:buFont typeface="Arial" panose="020B0604020202020204" pitchFamily="34" charset="0"/>
              <a:buChar char="•"/>
            </a:pPr>
            <a:endParaRPr lang="en-IE" sz="1600">
              <a:solidFill>
                <a:srgbClr val="6E86A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a:solidFill>
                  <a:srgbClr val="6E86AA"/>
                </a:solidFill>
                <a:latin typeface="Arial" panose="020B0604020202020204" pitchFamily="34" charset="0"/>
                <a:cs typeface="Arial" panose="020B0604020202020204" pitchFamily="34" charset="0"/>
              </a:rPr>
              <a:t>Helps you stay updated on your application’s process</a:t>
            </a:r>
          </a:p>
          <a:p>
            <a:endParaRPr lang="en-IE" sz="1600">
              <a:solidFill>
                <a:srgbClr val="6E86A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a:solidFill>
                  <a:srgbClr val="6E86AA"/>
                </a:solidFill>
                <a:latin typeface="Arial" panose="020B0604020202020204" pitchFamily="34" charset="0"/>
                <a:cs typeface="Arial" panose="020B0604020202020204" pitchFamily="34" charset="0"/>
              </a:rPr>
              <a:t>Know when your application has been returned with queries/ comments</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5" name="Picture 4">
            <a:extLst>
              <a:ext uri="{FF2B5EF4-FFF2-40B4-BE49-F238E27FC236}">
                <a16:creationId xmlns:a16="http://schemas.microsoft.com/office/drawing/2014/main" id="{86646783-5E05-488A-AE2A-6C53ED8D1558}"/>
              </a:ext>
            </a:extLst>
          </p:cNvPr>
          <p:cNvPicPr>
            <a:picLocks noChangeAspect="1"/>
          </p:cNvPicPr>
          <p:nvPr/>
        </p:nvPicPr>
        <p:blipFill>
          <a:blip r:embed="rId5"/>
          <a:stretch>
            <a:fillRect/>
          </a:stretch>
        </p:blipFill>
        <p:spPr>
          <a:xfrm>
            <a:off x="2628777" y="1952337"/>
            <a:ext cx="9103906" cy="3787619"/>
          </a:xfrm>
          <a:prstGeom prst="rect">
            <a:avLst/>
          </a:prstGeom>
        </p:spPr>
      </p:pic>
      <p:sp>
        <p:nvSpPr>
          <p:cNvPr id="6" name="Oval 5">
            <a:extLst>
              <a:ext uri="{FF2B5EF4-FFF2-40B4-BE49-F238E27FC236}">
                <a16:creationId xmlns:a16="http://schemas.microsoft.com/office/drawing/2014/main" id="{B6298042-6591-41E5-B419-20666ED2EF06}"/>
              </a:ext>
            </a:extLst>
          </p:cNvPr>
          <p:cNvSpPr/>
          <p:nvPr/>
        </p:nvSpPr>
        <p:spPr>
          <a:xfrm>
            <a:off x="9694416" y="4536489"/>
            <a:ext cx="1873188" cy="275208"/>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13580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302C-3E4B-F339-ECD0-398E47EB310B}"/>
              </a:ext>
            </a:extLst>
          </p:cNvPr>
          <p:cNvSpPr>
            <a:spLocks noGrp="1"/>
          </p:cNvSpPr>
          <p:nvPr>
            <p:ph type="title"/>
          </p:nvPr>
        </p:nvSpPr>
        <p:spPr>
          <a:xfrm>
            <a:off x="815788" y="267820"/>
            <a:ext cx="7843837" cy="1012782"/>
          </a:xfrm>
        </p:spPr>
        <p:txBody>
          <a:bodyPr/>
          <a:lstStyle/>
          <a:p>
            <a:r>
              <a:rPr lang="en-IE"/>
              <a:t>After Submission</a:t>
            </a:r>
          </a:p>
        </p:txBody>
      </p:sp>
      <p:sp>
        <p:nvSpPr>
          <p:cNvPr id="3" name="Content Placeholder 2">
            <a:extLst>
              <a:ext uri="{FF2B5EF4-FFF2-40B4-BE49-F238E27FC236}">
                <a16:creationId xmlns:a16="http://schemas.microsoft.com/office/drawing/2014/main" id="{741DCF3C-F0D6-0872-4477-EF751AE0B45B}"/>
              </a:ext>
            </a:extLst>
          </p:cNvPr>
          <p:cNvSpPr>
            <a:spLocks noGrp="1"/>
          </p:cNvSpPr>
          <p:nvPr>
            <p:ph idx="13"/>
          </p:nvPr>
        </p:nvSpPr>
        <p:spPr>
          <a:xfrm>
            <a:off x="815788" y="1544280"/>
            <a:ext cx="6903076" cy="3897296"/>
          </a:xfrm>
        </p:spPr>
        <p:txBody>
          <a:bodyPr vert="horz" lIns="91440" tIns="0" rIns="91440" bIns="0" rtlCol="0" anchor="t">
            <a:normAutofit/>
          </a:bodyPr>
          <a:lstStyle/>
          <a:p>
            <a:r>
              <a:rPr lang="en-IE">
                <a:latin typeface="Arial" panose="020B0604020202020204" pitchFamily="34" charset="0"/>
                <a:cs typeface="Arial" panose="020B0604020202020204" pitchFamily="34" charset="0"/>
              </a:rPr>
              <a:t>Review Process</a:t>
            </a:r>
          </a:p>
          <a:p>
            <a:endParaRPr lang="en-IE">
              <a:latin typeface="Arial" panose="020B0604020202020204" pitchFamily="34" charset="0"/>
              <a:cs typeface="Arial" panose="020B0604020202020204" pitchFamily="34" charset="0"/>
            </a:endParaRPr>
          </a:p>
          <a:p>
            <a:r>
              <a:rPr lang="en-IE">
                <a:latin typeface="Arial"/>
                <a:cs typeface="Arial"/>
              </a:rPr>
              <a:t>Responding to Reviewer Comments on your Application Form</a:t>
            </a:r>
            <a:endParaRPr lang="en-IE">
              <a:solidFill>
                <a:srgbClr val="6E86AA"/>
              </a:solidFill>
              <a:latin typeface="Arial"/>
              <a:cs typeface="Arial"/>
            </a:endParaRPr>
          </a:p>
          <a:p>
            <a:endParaRPr lang="en-IE">
              <a:latin typeface="Arial" panose="020B0604020202020204" pitchFamily="34" charset="0"/>
              <a:cs typeface="Arial" panose="020B0604020202020204" pitchFamily="34" charset="0"/>
            </a:endParaRPr>
          </a:p>
          <a:p>
            <a:r>
              <a:rPr lang="en-IE">
                <a:latin typeface="Arial"/>
                <a:cs typeface="Arial"/>
              </a:rPr>
              <a:t>Responding to Comments on Supporting Documents</a:t>
            </a:r>
          </a:p>
          <a:p>
            <a:endParaRPr lang="en-IE">
              <a:latin typeface="Arial" panose="020B0604020202020204" pitchFamily="34" charset="0"/>
              <a:cs typeface="Arial" panose="020B0604020202020204" pitchFamily="34" charset="0"/>
            </a:endParaRPr>
          </a:p>
          <a:p>
            <a:r>
              <a:rPr lang="en-IE">
                <a:latin typeface="Arial"/>
                <a:cs typeface="Arial"/>
              </a:rPr>
              <a:t>R&amp;I Approval Letter</a:t>
            </a:r>
          </a:p>
          <a:p>
            <a:endParaRPr lang="en-IE">
              <a:latin typeface="Arial" panose="020B0604020202020204" pitchFamily="34" charset="0"/>
              <a:cs typeface="Arial" panose="020B0604020202020204" pitchFamily="34" charset="0"/>
            </a:endParaRPr>
          </a:p>
          <a:p>
            <a:endParaRPr lang="en-IE"/>
          </a:p>
          <a:p>
            <a:endParaRPr lang="en-IE"/>
          </a:p>
          <a:p>
            <a:endParaRPr lang="en-IE"/>
          </a:p>
          <a:p>
            <a:endParaRPr lang="en-IE"/>
          </a:p>
          <a:p>
            <a:endParaRPr lang="en-IE"/>
          </a:p>
          <a:p>
            <a:endParaRPr lang="en-IE"/>
          </a:p>
        </p:txBody>
      </p:sp>
      <p:pic>
        <p:nvPicPr>
          <p:cNvPr id="7" name="Picture Placeholder 6" descr="A black background with a black square&#10;&#10;AI-generated content may be incorrect.">
            <a:extLst>
              <a:ext uri="{FF2B5EF4-FFF2-40B4-BE49-F238E27FC236}">
                <a16:creationId xmlns:a16="http://schemas.microsoft.com/office/drawing/2014/main" id="{D9860B01-351A-3AA5-7C8A-9D921999F195}"/>
              </a:ext>
            </a:extLst>
          </p:cNvPr>
          <p:cNvPicPr>
            <a:picLocks noGrp="1" noChangeAspect="1"/>
          </p:cNvPicPr>
          <p:nvPr>
            <p:ph type="pic" sz="quarter" idx="14"/>
          </p:nvPr>
        </p:nvPicPr>
        <p:blipFill>
          <a:blip r:embed="rId2">
            <a:duotone>
              <a:schemeClr val="accent6">
                <a:shade val="45000"/>
                <a:satMod val="135000"/>
              </a:schemeClr>
              <a:prstClr val="white"/>
            </a:duotone>
          </a:blip>
          <a:srcRect l="3632" r="3632"/>
          <a:stretch>
            <a:fillRect/>
          </a:stretch>
        </p:blipFill>
        <p:spPr/>
      </p:pic>
      <p:sp>
        <p:nvSpPr>
          <p:cNvPr id="5" name="Slide Number Placeholder 4">
            <a:extLst>
              <a:ext uri="{FF2B5EF4-FFF2-40B4-BE49-F238E27FC236}">
                <a16:creationId xmlns:a16="http://schemas.microsoft.com/office/drawing/2014/main" id="{10D34DDB-24CA-7312-4287-16F93E1030A4}"/>
              </a:ext>
            </a:extLst>
          </p:cNvPr>
          <p:cNvSpPr>
            <a:spLocks noGrp="1"/>
          </p:cNvSpPr>
          <p:nvPr>
            <p:ph type="sldNum" sz="quarter" idx="10"/>
          </p:nvPr>
        </p:nvSpPr>
        <p:spPr/>
        <p:txBody>
          <a:bodyPr/>
          <a:lstStyle/>
          <a:p>
            <a:fld id="{48F63A3B-78C7-47BE-AE5E-E10140E04643}" type="slidenum">
              <a:rPr lang="en-US" smtClean="0"/>
              <a:pPr/>
              <a:t>27</a:t>
            </a:fld>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385482" y="5786425"/>
            <a:ext cx="1057835" cy="105783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1281671" y="6001528"/>
            <a:ext cx="1539221" cy="627628"/>
          </a:xfrm>
          <a:prstGeom prst="rect">
            <a:avLst/>
          </a:prstGeom>
        </p:spPr>
      </p:pic>
    </p:spTree>
    <p:extLst>
      <p:ext uri="{BB962C8B-B14F-4D97-AF65-F5344CB8AC3E}">
        <p14:creationId xmlns:p14="http://schemas.microsoft.com/office/powerpoint/2010/main" val="3676216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9E67-A0FE-B3C3-82B0-D2F18CB1778E}"/>
              </a:ext>
            </a:extLst>
          </p:cNvPr>
          <p:cNvSpPr>
            <a:spLocks noGrp="1"/>
          </p:cNvSpPr>
          <p:nvPr>
            <p:ph type="title"/>
          </p:nvPr>
        </p:nvSpPr>
        <p:spPr>
          <a:xfrm>
            <a:off x="840186" y="2463274"/>
            <a:ext cx="10511627" cy="1012785"/>
          </a:xfrm>
        </p:spPr>
        <p:txBody>
          <a:bodyPr/>
          <a:lstStyle/>
          <a:p>
            <a:r>
              <a:rPr lang="en-IE"/>
              <a:t>R&amp;I Application review process</a:t>
            </a:r>
          </a:p>
        </p:txBody>
      </p:sp>
      <p:sp>
        <p:nvSpPr>
          <p:cNvPr id="4" name="Slide Number Placeholder 3">
            <a:extLst>
              <a:ext uri="{FF2B5EF4-FFF2-40B4-BE49-F238E27FC236}">
                <a16:creationId xmlns:a16="http://schemas.microsoft.com/office/drawing/2014/main" id="{0F0E6D4C-C807-4D1C-3967-F012777BD913}"/>
              </a:ext>
            </a:extLst>
          </p:cNvPr>
          <p:cNvSpPr>
            <a:spLocks noGrp="1"/>
          </p:cNvSpPr>
          <p:nvPr>
            <p:ph type="sldNum" sz="quarter" idx="10"/>
          </p:nvPr>
        </p:nvSpPr>
        <p:spPr/>
        <p:txBody>
          <a:bodyPr/>
          <a:lstStyle/>
          <a:p>
            <a:fld id="{48F63A3B-78C7-47BE-AE5E-E10140E04643}" type="slidenum">
              <a:rPr lang="en-US" smtClean="0"/>
              <a:pPr/>
              <a:t>28</a:t>
            </a:fld>
            <a:endParaRPr lang="en-US"/>
          </a:p>
        </p:txBody>
      </p:sp>
      <p:graphicFrame>
        <p:nvGraphicFramePr>
          <p:cNvPr id="8" name="Content Placeholder 7">
            <a:extLst>
              <a:ext uri="{FF2B5EF4-FFF2-40B4-BE49-F238E27FC236}">
                <a16:creationId xmlns:a16="http://schemas.microsoft.com/office/drawing/2014/main" id="{5E8454F3-0646-5FCC-79BF-54903D641837}"/>
              </a:ext>
            </a:extLst>
          </p:cNvPr>
          <p:cNvGraphicFramePr>
            <a:graphicFrameLocks noGrp="1"/>
          </p:cNvGraphicFramePr>
          <p:nvPr>
            <p:ph sz="quarter" idx="4"/>
            <p:extLst>
              <p:ext uri="{D42A27DB-BD31-4B8C-83A1-F6EECF244321}">
                <p14:modId xmlns:p14="http://schemas.microsoft.com/office/powerpoint/2010/main" val="131791193"/>
              </p:ext>
            </p:extLst>
          </p:nvPr>
        </p:nvGraphicFramePr>
        <p:xfrm>
          <a:off x="-74214" y="2161521"/>
          <a:ext cx="12266213" cy="406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061442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6D63-14E1-F174-A3A4-125F579518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011594-9757-E40C-82C6-F29EDD527C48}"/>
              </a:ext>
            </a:extLst>
          </p:cNvPr>
          <p:cNvSpPr>
            <a:spLocks noGrp="1"/>
          </p:cNvSpPr>
          <p:nvPr>
            <p:ph type="sldNum" sz="quarter" idx="4294967295"/>
          </p:nvPr>
        </p:nvSpPr>
        <p:spPr>
          <a:xfrm>
            <a:off x="11125200" y="457200"/>
            <a:ext cx="1066800" cy="471488"/>
          </a:xfrm>
        </p:spPr>
        <p:txBody>
          <a:bodyPr/>
          <a:lstStyle/>
          <a:p>
            <a:fld id="{48F63A3B-78C7-47BE-AE5E-E10140E04643}" type="slidenum">
              <a:rPr lang="en-US" smtClean="0"/>
              <a:pPr/>
              <a:t>29</a:t>
            </a:fld>
            <a:endParaRPr lang="en-US"/>
          </a:p>
        </p:txBody>
      </p:sp>
      <p:graphicFrame>
        <p:nvGraphicFramePr>
          <p:cNvPr id="8" name="Content Placeholder 7">
            <a:extLst>
              <a:ext uri="{FF2B5EF4-FFF2-40B4-BE49-F238E27FC236}">
                <a16:creationId xmlns:a16="http://schemas.microsoft.com/office/drawing/2014/main" id="{64C4A4C9-6C47-3D1F-4065-93022D919D09}"/>
              </a:ext>
            </a:extLst>
          </p:cNvPr>
          <p:cNvGraphicFramePr>
            <a:graphicFrameLocks noGrp="1"/>
          </p:cNvGraphicFramePr>
          <p:nvPr>
            <p:ph sz="quarter" idx="4294967295"/>
            <p:extLst>
              <p:ext uri="{D42A27DB-BD31-4B8C-83A1-F6EECF244321}">
                <p14:modId xmlns:p14="http://schemas.microsoft.com/office/powerpoint/2010/main" val="625317599"/>
              </p:ext>
            </p:extLst>
          </p:nvPr>
        </p:nvGraphicFramePr>
        <p:xfrm>
          <a:off x="0" y="1643063"/>
          <a:ext cx="12192000" cy="1938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CCE84DD8-3630-250D-E1C6-66C5017045C9}"/>
              </a:ext>
            </a:extLst>
          </p:cNvPr>
          <p:cNvSpPr txBox="1"/>
          <p:nvPr/>
        </p:nvSpPr>
        <p:spPr>
          <a:xfrm>
            <a:off x="168443" y="3634392"/>
            <a:ext cx="3344778" cy="1015663"/>
          </a:xfrm>
          <a:prstGeom prst="rect">
            <a:avLst/>
          </a:prstGeom>
          <a:solidFill>
            <a:srgbClr val="FDFBF6"/>
          </a:solidFill>
        </p:spPr>
        <p:txBody>
          <a:bodyPr wrap="square" lIns="91440" tIns="45720" rIns="91440" bIns="45720" rtlCol="0" anchor="t">
            <a:spAutoFit/>
          </a:bodyPr>
          <a:lstStyle/>
          <a:p>
            <a:r>
              <a:rPr lang="en-IE" sz="2000">
                <a:latin typeface="Arial"/>
                <a:cs typeface="Arial"/>
              </a:rPr>
              <a:t>Initial review of application, minor errors in DPIA can be resolved at this point.</a:t>
            </a:r>
          </a:p>
        </p:txBody>
      </p:sp>
      <p:sp>
        <p:nvSpPr>
          <p:cNvPr id="10" name="TextBox 9">
            <a:extLst>
              <a:ext uri="{FF2B5EF4-FFF2-40B4-BE49-F238E27FC236}">
                <a16:creationId xmlns:a16="http://schemas.microsoft.com/office/drawing/2014/main" id="{99B9F571-B285-4505-7BAB-E8740B1D066B}"/>
              </a:ext>
            </a:extLst>
          </p:cNvPr>
          <p:cNvSpPr txBox="1"/>
          <p:nvPr/>
        </p:nvSpPr>
        <p:spPr>
          <a:xfrm>
            <a:off x="4090736" y="3634392"/>
            <a:ext cx="3529263" cy="1938992"/>
          </a:xfrm>
          <a:prstGeom prst="rect">
            <a:avLst/>
          </a:prstGeom>
          <a:noFill/>
        </p:spPr>
        <p:txBody>
          <a:bodyPr wrap="square" lIns="91440" tIns="45720" rIns="91440" bIns="45720" rtlCol="0" anchor="t">
            <a:spAutoFit/>
          </a:bodyPr>
          <a:lstStyle/>
          <a:p>
            <a:r>
              <a:rPr lang="en-IE" sz="2000">
                <a:latin typeface="Arial"/>
                <a:cs typeface="Arial"/>
              </a:rPr>
              <a:t>Data Protection Officer reviews the Data Protection Impact Assessment (DPIA) of your application. Often applications will be returned with comments and queries</a:t>
            </a:r>
          </a:p>
        </p:txBody>
      </p:sp>
      <p:sp>
        <p:nvSpPr>
          <p:cNvPr id="11" name="TextBox 10">
            <a:extLst>
              <a:ext uri="{FF2B5EF4-FFF2-40B4-BE49-F238E27FC236}">
                <a16:creationId xmlns:a16="http://schemas.microsoft.com/office/drawing/2014/main" id="{78DDF61C-58A6-DAE2-23E0-2ED7FE7EB4CA}"/>
              </a:ext>
            </a:extLst>
          </p:cNvPr>
          <p:cNvSpPr txBox="1"/>
          <p:nvPr/>
        </p:nvSpPr>
        <p:spPr>
          <a:xfrm>
            <a:off x="7956884" y="3634392"/>
            <a:ext cx="3673642" cy="2246769"/>
          </a:xfrm>
          <a:prstGeom prst="rect">
            <a:avLst/>
          </a:prstGeom>
          <a:noFill/>
        </p:spPr>
        <p:txBody>
          <a:bodyPr wrap="square" lIns="91440" tIns="45720" rIns="91440" bIns="45720" rtlCol="0" anchor="t">
            <a:spAutoFit/>
          </a:bodyPr>
          <a:lstStyle/>
          <a:p>
            <a:r>
              <a:rPr lang="en-IE" sz="2000">
                <a:latin typeface="Arial"/>
                <a:cs typeface="Arial"/>
              </a:rPr>
              <a:t>Only required if the project is being run in the Clinical Research Facility or if Nurses or HCAs are participants in the study and review is required by the Nursing Research Access Committee (NRAC)</a:t>
            </a: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44519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C3B6-AE2A-AC36-6FB6-74C29F56F9E8}"/>
              </a:ext>
            </a:extLst>
          </p:cNvPr>
          <p:cNvSpPr>
            <a:spLocks noGrp="1"/>
          </p:cNvSpPr>
          <p:nvPr>
            <p:ph type="title"/>
          </p:nvPr>
        </p:nvSpPr>
        <p:spPr>
          <a:xfrm>
            <a:off x="-1" y="174235"/>
            <a:ext cx="8975024" cy="1222385"/>
          </a:xfrm>
        </p:spPr>
        <p:txBody>
          <a:bodyPr/>
          <a:lstStyle/>
          <a:p>
            <a:r>
              <a:rPr lang="en-US"/>
              <a:t>Is my project a research or non-research study</a:t>
            </a:r>
          </a:p>
        </p:txBody>
      </p:sp>
      <p:sp>
        <p:nvSpPr>
          <p:cNvPr id="3" name="Slide Number Placeholder 2">
            <a:extLst>
              <a:ext uri="{FF2B5EF4-FFF2-40B4-BE49-F238E27FC236}">
                <a16:creationId xmlns:a16="http://schemas.microsoft.com/office/drawing/2014/main" id="{59857A1D-7949-7B3E-67AC-99725DAFE81D}"/>
              </a:ext>
            </a:extLst>
          </p:cNvPr>
          <p:cNvSpPr>
            <a:spLocks noGrp="1"/>
          </p:cNvSpPr>
          <p:nvPr>
            <p:ph type="sldNum" sz="quarter" idx="10"/>
          </p:nvPr>
        </p:nvSpPr>
        <p:spPr/>
        <p:txBody>
          <a:bodyPr/>
          <a:lstStyle/>
          <a:p>
            <a:fld id="{48F63A3B-78C7-47BE-AE5E-E10140E04643}" type="slidenum">
              <a:rPr lang="en-US" smtClean="0"/>
              <a:pPr/>
              <a:t>3</a:t>
            </a:fld>
            <a:endParaRPr lang="en-US"/>
          </a:p>
        </p:txBody>
      </p:sp>
      <p:sp>
        <p:nvSpPr>
          <p:cNvPr id="4" name="Content Placeholder 3">
            <a:extLst>
              <a:ext uri="{FF2B5EF4-FFF2-40B4-BE49-F238E27FC236}">
                <a16:creationId xmlns:a16="http://schemas.microsoft.com/office/drawing/2014/main" id="{59040770-A008-7F2E-C6A9-48D5AEE20500}"/>
              </a:ext>
            </a:extLst>
          </p:cNvPr>
          <p:cNvSpPr>
            <a:spLocks noGrp="1"/>
          </p:cNvSpPr>
          <p:nvPr>
            <p:ph sz="half" idx="2"/>
          </p:nvPr>
        </p:nvSpPr>
        <p:spPr>
          <a:xfrm>
            <a:off x="132080" y="1713748"/>
            <a:ext cx="7966879" cy="4685537"/>
          </a:xfrm>
        </p:spPr>
        <p:txBody>
          <a:bodyPr vert="horz" lIns="91440" tIns="0" rIns="91440" bIns="0" rtlCol="0" anchor="t">
            <a:normAutofit/>
          </a:bodyPr>
          <a:lstStyle/>
          <a:p>
            <a:r>
              <a:rPr lang="en-US" sz="2000" b="1">
                <a:latin typeface="Arial"/>
                <a:cs typeface="Arial"/>
              </a:rPr>
              <a:t>What is a research study?</a:t>
            </a:r>
          </a:p>
          <a:p>
            <a:pPr marL="285750" indent="-285750">
              <a:buChar char="•"/>
            </a:pPr>
            <a:r>
              <a:rPr lang="en-US">
                <a:latin typeface="Arial"/>
                <a:cs typeface="Arial"/>
              </a:rPr>
              <a:t>Designed to generate new, </a:t>
            </a:r>
            <a:r>
              <a:rPr lang="en-US" err="1">
                <a:latin typeface="Arial"/>
                <a:cs typeface="Arial"/>
              </a:rPr>
              <a:t>generalisable</a:t>
            </a:r>
            <a:r>
              <a:rPr lang="en-US">
                <a:latin typeface="Arial"/>
                <a:cs typeface="Arial"/>
              </a:rPr>
              <a:t> knowledge.</a:t>
            </a:r>
          </a:p>
          <a:p>
            <a:pPr marL="285750" indent="-285750">
              <a:buChar char="•"/>
            </a:pPr>
            <a:r>
              <a:rPr lang="en-US" b="1">
                <a:latin typeface="Arial"/>
                <a:cs typeface="Arial"/>
              </a:rPr>
              <a:t>Aim:</a:t>
            </a:r>
            <a:r>
              <a:rPr lang="en-US">
                <a:latin typeface="Arial"/>
                <a:cs typeface="Arial"/>
              </a:rPr>
              <a:t>  to answer a question that is new and unknown, usually involves testing a hypothesis, evaluating an intervention or exploring associations</a:t>
            </a:r>
          </a:p>
          <a:p>
            <a:pPr marL="285750" indent="-285750">
              <a:buChar char="•"/>
            </a:pPr>
            <a:r>
              <a:rPr lang="en-US">
                <a:latin typeface="Arial"/>
                <a:cs typeface="Arial"/>
              </a:rPr>
              <a:t>Results are applicable </a:t>
            </a:r>
            <a:r>
              <a:rPr lang="en-US" b="1">
                <a:latin typeface="Arial"/>
                <a:cs typeface="Arial"/>
              </a:rPr>
              <a:t>beyond the population or service</a:t>
            </a:r>
          </a:p>
          <a:p>
            <a:pPr marL="285750" indent="-285750">
              <a:buChar char="•"/>
            </a:pPr>
            <a:r>
              <a:rPr lang="en-US" b="1">
                <a:latin typeface="Arial"/>
                <a:cs typeface="Arial"/>
              </a:rPr>
              <a:t>Requires ethical approval</a:t>
            </a:r>
          </a:p>
        </p:txBody>
      </p:sp>
      <p:sp>
        <p:nvSpPr>
          <p:cNvPr id="5" name="Content Placeholder 4">
            <a:extLst>
              <a:ext uri="{FF2B5EF4-FFF2-40B4-BE49-F238E27FC236}">
                <a16:creationId xmlns:a16="http://schemas.microsoft.com/office/drawing/2014/main" id="{426E483E-EC81-6EE5-F965-A8C0FB63FA73}"/>
              </a:ext>
            </a:extLst>
          </p:cNvPr>
          <p:cNvSpPr>
            <a:spLocks noGrp="1"/>
          </p:cNvSpPr>
          <p:nvPr>
            <p:ph sz="quarter" idx="4"/>
          </p:nvPr>
        </p:nvSpPr>
        <p:spPr>
          <a:xfrm>
            <a:off x="2089759" y="4162308"/>
            <a:ext cx="4057111" cy="2236977"/>
          </a:xfrm>
          <a:solidFill>
            <a:schemeClr val="accent2">
              <a:lumMod val="20000"/>
              <a:lumOff val="80000"/>
            </a:schemeClr>
          </a:solidFill>
        </p:spPr>
        <p:txBody>
          <a:bodyPr vert="horz" lIns="91440" tIns="0" rIns="91440" bIns="0" rtlCol="0" anchor="t">
            <a:normAutofit/>
          </a:bodyPr>
          <a:lstStyle/>
          <a:p>
            <a:r>
              <a:rPr lang="en-US" b="1">
                <a:latin typeface="Arial"/>
                <a:cs typeface="Arial"/>
              </a:rPr>
              <a:t>Examples:</a:t>
            </a:r>
          </a:p>
          <a:p>
            <a:pPr marL="285750" indent="-285750">
              <a:buChar char="•"/>
            </a:pPr>
            <a:r>
              <a:rPr lang="en-US">
                <a:latin typeface="Arial"/>
                <a:cs typeface="Arial"/>
              </a:rPr>
              <a:t>Observational research</a:t>
            </a:r>
          </a:p>
          <a:p>
            <a:pPr marL="285750" indent="-285750">
              <a:buChar char="•"/>
            </a:pPr>
            <a:r>
              <a:rPr lang="en-US" err="1">
                <a:latin typeface="Arial"/>
                <a:cs typeface="Arial"/>
              </a:rPr>
              <a:t>Randomised</a:t>
            </a:r>
            <a:r>
              <a:rPr lang="en-US">
                <a:latin typeface="Arial"/>
                <a:cs typeface="Arial"/>
              </a:rPr>
              <a:t> controlled trial</a:t>
            </a:r>
          </a:p>
          <a:p>
            <a:pPr marL="285750" indent="-285750">
              <a:buChar char="•"/>
            </a:pPr>
            <a:r>
              <a:rPr lang="en-US">
                <a:latin typeface="Arial"/>
                <a:cs typeface="Arial"/>
              </a:rPr>
              <a:t>Clinical trial</a:t>
            </a:r>
          </a:p>
          <a:p>
            <a:pPr marL="285750" indent="-285750">
              <a:buChar char="•"/>
            </a:pPr>
            <a:r>
              <a:rPr lang="en-US">
                <a:latin typeface="Arial"/>
                <a:cs typeface="Arial"/>
              </a:rPr>
              <a:t>Patient surveys/ interviews to generate new knowledge</a:t>
            </a:r>
          </a:p>
        </p:txBody>
      </p:sp>
    </p:spTree>
    <p:extLst>
      <p:ext uri="{BB962C8B-B14F-4D97-AF65-F5344CB8AC3E}">
        <p14:creationId xmlns:p14="http://schemas.microsoft.com/office/powerpoint/2010/main" val="3625929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29561-510A-8533-E1A1-893B3A666349}"/>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D2069A9B-0B08-2734-310E-5934F69118D1}"/>
              </a:ext>
            </a:extLst>
          </p:cNvPr>
          <p:cNvGraphicFramePr>
            <a:graphicFrameLocks noGrp="1"/>
          </p:cNvGraphicFramePr>
          <p:nvPr>
            <p:ph sz="quarter" idx="4294967295"/>
            <p:extLst>
              <p:ext uri="{D42A27DB-BD31-4B8C-83A1-F6EECF244321}">
                <p14:modId xmlns:p14="http://schemas.microsoft.com/office/powerpoint/2010/main" val="3764220361"/>
              </p:ext>
            </p:extLst>
          </p:nvPr>
        </p:nvGraphicFramePr>
        <p:xfrm>
          <a:off x="0" y="609600"/>
          <a:ext cx="12192000" cy="401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8FBDC40-278E-D170-4F27-9B209FA7369F}"/>
              </a:ext>
            </a:extLst>
          </p:cNvPr>
          <p:cNvSpPr>
            <a:spLocks noGrp="1"/>
          </p:cNvSpPr>
          <p:nvPr>
            <p:ph type="sldNum" sz="quarter" idx="4294967295"/>
          </p:nvPr>
        </p:nvSpPr>
        <p:spPr>
          <a:xfrm>
            <a:off x="11125200" y="457200"/>
            <a:ext cx="1066800" cy="471488"/>
          </a:xfrm>
        </p:spPr>
        <p:txBody>
          <a:bodyPr/>
          <a:lstStyle/>
          <a:p>
            <a:fld id="{48F63A3B-78C7-47BE-AE5E-E10140E04643}" type="slidenum">
              <a:rPr lang="en-US" smtClean="0"/>
              <a:pPr/>
              <a:t>30</a:t>
            </a:fld>
            <a:endParaRPr lang="en-US"/>
          </a:p>
        </p:txBody>
      </p:sp>
      <p:sp>
        <p:nvSpPr>
          <p:cNvPr id="12" name="TextBox 11">
            <a:extLst>
              <a:ext uri="{FF2B5EF4-FFF2-40B4-BE49-F238E27FC236}">
                <a16:creationId xmlns:a16="http://schemas.microsoft.com/office/drawing/2014/main" id="{E89E1B1E-4200-0805-E3A5-7DB5CF29EAE7}"/>
              </a:ext>
            </a:extLst>
          </p:cNvPr>
          <p:cNvSpPr txBox="1"/>
          <p:nvPr/>
        </p:nvSpPr>
        <p:spPr>
          <a:xfrm>
            <a:off x="262711" y="3639313"/>
            <a:ext cx="4132826" cy="2862322"/>
          </a:xfrm>
          <a:prstGeom prst="rect">
            <a:avLst/>
          </a:prstGeom>
          <a:noFill/>
        </p:spPr>
        <p:txBody>
          <a:bodyPr wrap="square" rtlCol="0">
            <a:spAutoFit/>
          </a:bodyPr>
          <a:lstStyle/>
          <a:p>
            <a:r>
              <a:rPr lang="en-IE" sz="2000">
                <a:latin typeface="Arial" panose="020B0604020202020204" pitchFamily="34" charset="0"/>
                <a:cs typeface="Arial" panose="020B0604020202020204" pitchFamily="34" charset="0"/>
              </a:rPr>
              <a:t>Contracts are reviewed by both Legal and Finance.</a:t>
            </a:r>
          </a:p>
          <a:p>
            <a:endParaRPr lang="en-IE" sz="2000">
              <a:latin typeface="Arial" panose="020B0604020202020204" pitchFamily="34" charset="0"/>
              <a:cs typeface="Arial" panose="020B0604020202020204" pitchFamily="34" charset="0"/>
            </a:endParaRPr>
          </a:p>
          <a:p>
            <a:r>
              <a:rPr lang="en-IE" sz="2000">
                <a:latin typeface="Arial" panose="020B0604020202020204" pitchFamily="34" charset="0"/>
                <a:cs typeface="Arial" panose="020B0604020202020204" pitchFamily="34" charset="0"/>
              </a:rPr>
              <a:t>Your application will not be approved by the legal department without ethical approval uploaded.</a:t>
            </a:r>
          </a:p>
          <a:p>
            <a:endParaRPr lang="en-IE" sz="2000">
              <a:latin typeface="Arial" panose="020B0604020202020204" pitchFamily="34" charset="0"/>
              <a:cs typeface="Arial" panose="020B0604020202020204" pitchFamily="34" charset="0"/>
            </a:endParaRPr>
          </a:p>
          <a:p>
            <a:r>
              <a:rPr lang="en-IE" sz="2000">
                <a:latin typeface="Arial" panose="020B0604020202020204" pitchFamily="34" charset="0"/>
                <a:cs typeface="Arial" panose="020B0604020202020204" pitchFamily="34" charset="0"/>
              </a:rPr>
              <a:t>Your application will be returned to you at this point for ethics upload</a:t>
            </a:r>
          </a:p>
        </p:txBody>
      </p:sp>
      <p:sp>
        <p:nvSpPr>
          <p:cNvPr id="13" name="TextBox 12">
            <a:extLst>
              <a:ext uri="{FF2B5EF4-FFF2-40B4-BE49-F238E27FC236}">
                <a16:creationId xmlns:a16="http://schemas.microsoft.com/office/drawing/2014/main" id="{E8BBF668-E940-9BCD-BD7D-B0E936D0A530}"/>
              </a:ext>
            </a:extLst>
          </p:cNvPr>
          <p:cNvSpPr txBox="1"/>
          <p:nvPr/>
        </p:nvSpPr>
        <p:spPr>
          <a:xfrm>
            <a:off x="4601064" y="3639313"/>
            <a:ext cx="2986851" cy="1015663"/>
          </a:xfrm>
          <a:prstGeom prst="rect">
            <a:avLst/>
          </a:prstGeom>
          <a:noFill/>
        </p:spPr>
        <p:txBody>
          <a:bodyPr wrap="square" rtlCol="0">
            <a:spAutoFit/>
          </a:bodyPr>
          <a:lstStyle/>
          <a:p>
            <a:r>
              <a:rPr lang="en-IE" sz="2000">
                <a:latin typeface="Arial" panose="020B0604020202020204" pitchFamily="34" charset="0"/>
                <a:cs typeface="Arial" panose="020B0604020202020204" pitchFamily="34" charset="0"/>
              </a:rPr>
              <a:t>CEO reviews all research taking place on campus</a:t>
            </a:r>
          </a:p>
        </p:txBody>
      </p:sp>
      <p:sp>
        <p:nvSpPr>
          <p:cNvPr id="14" name="TextBox 13">
            <a:extLst>
              <a:ext uri="{FF2B5EF4-FFF2-40B4-BE49-F238E27FC236}">
                <a16:creationId xmlns:a16="http://schemas.microsoft.com/office/drawing/2014/main" id="{2CBD0ED3-52EB-5129-EDE1-AE014014B6B9}"/>
              </a:ext>
            </a:extLst>
          </p:cNvPr>
          <p:cNvSpPr txBox="1"/>
          <p:nvPr/>
        </p:nvSpPr>
        <p:spPr>
          <a:xfrm>
            <a:off x="7843553" y="3639313"/>
            <a:ext cx="4082715" cy="1323439"/>
          </a:xfrm>
          <a:prstGeom prst="rect">
            <a:avLst/>
          </a:prstGeom>
          <a:noFill/>
        </p:spPr>
        <p:txBody>
          <a:bodyPr wrap="square" lIns="91440" tIns="45720" rIns="91440" bIns="45720" rtlCol="0" anchor="t">
            <a:spAutoFit/>
          </a:bodyPr>
          <a:lstStyle/>
          <a:p>
            <a:r>
              <a:rPr lang="en-IE" sz="2000">
                <a:latin typeface="Arial"/>
                <a:cs typeface="Arial"/>
              </a:rPr>
              <a:t>Final approval is granted by the R&amp;I Programme Manager – your project may only proceed when you receive final approval</a:t>
            </a: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000048337"/>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Addressing comments/ feedback</a:t>
            </a:r>
          </a:p>
        </p:txBody>
      </p:sp>
      <p:sp>
        <p:nvSpPr>
          <p:cNvPr id="3" name="Slide Number Placeholder 2"/>
          <p:cNvSpPr>
            <a:spLocks noGrp="1"/>
          </p:cNvSpPr>
          <p:nvPr>
            <p:ph type="sldNum" sz="quarter" idx="10"/>
          </p:nvPr>
        </p:nvSpPr>
        <p:spPr/>
        <p:txBody>
          <a:bodyPr/>
          <a:lstStyle/>
          <a:p>
            <a:fld id="{48F63A3B-78C7-47BE-AE5E-E10140E04643}" type="slidenum">
              <a:rPr lang="en-US" smtClean="0"/>
              <a:pPr/>
              <a:t>31</a:t>
            </a:fld>
            <a:endParaRPr lang="en-US"/>
          </a:p>
        </p:txBody>
      </p:sp>
      <p:sp>
        <p:nvSpPr>
          <p:cNvPr id="4" name="Content Placeholder 3"/>
          <p:cNvSpPr>
            <a:spLocks noGrp="1"/>
          </p:cNvSpPr>
          <p:nvPr>
            <p:ph sz="half" idx="2"/>
          </p:nvPr>
        </p:nvSpPr>
        <p:spPr>
          <a:xfrm>
            <a:off x="914400" y="2519082"/>
            <a:ext cx="7862047" cy="3504283"/>
          </a:xfrm>
        </p:spPr>
        <p:txBody>
          <a:bodyPr vert="horz" lIns="91440" tIns="0" rIns="91440" bIns="0" rtlCol="0" anchor="t">
            <a:normAutofit/>
          </a:bodyPr>
          <a:lstStyle/>
          <a:p>
            <a:r>
              <a:rPr lang="en-IE">
                <a:latin typeface="Arial"/>
                <a:cs typeface="Arial"/>
              </a:rPr>
              <a:t>Reviewers can leave comments and request further information; you will be notified via email.</a:t>
            </a:r>
          </a:p>
          <a:p>
            <a:endParaRPr lang="en-IE">
              <a:latin typeface="Arial" panose="020B0604020202020204" pitchFamily="34" charset="0"/>
              <a:cs typeface="Arial" panose="020B0604020202020204" pitchFamily="34" charset="0"/>
            </a:endParaRPr>
          </a:p>
          <a:p>
            <a:r>
              <a:rPr lang="en-IE">
                <a:latin typeface="Arial"/>
                <a:cs typeface="Arial"/>
              </a:rPr>
              <a:t>The application will be returned to you and unlocked for editing</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7" name="Rectangle 6">
            <a:extLst>
              <a:ext uri="{FF2B5EF4-FFF2-40B4-BE49-F238E27FC236}">
                <a16:creationId xmlns:a16="http://schemas.microsoft.com/office/drawing/2014/main" id="{246C83AF-3B61-F535-1851-2290C6D86558}"/>
              </a:ext>
            </a:extLst>
          </p:cNvPr>
          <p:cNvSpPr/>
          <p:nvPr/>
        </p:nvSpPr>
        <p:spPr>
          <a:xfrm>
            <a:off x="914400" y="4280343"/>
            <a:ext cx="7306235" cy="1376387"/>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EA671CED-A0D4-2D80-8354-5F9791EB9CD9}"/>
              </a:ext>
            </a:extLst>
          </p:cNvPr>
          <p:cNvSpPr txBox="1"/>
          <p:nvPr/>
        </p:nvSpPr>
        <p:spPr>
          <a:xfrm>
            <a:off x="2194593" y="4431321"/>
            <a:ext cx="6211820" cy="1754326"/>
          </a:xfrm>
          <a:prstGeom prst="rect">
            <a:avLst/>
          </a:prstGeom>
          <a:noFill/>
        </p:spPr>
        <p:txBody>
          <a:bodyPr wrap="square" rtlCol="0">
            <a:spAutoFit/>
          </a:bodyPr>
          <a:lstStyle/>
          <a:p>
            <a:r>
              <a:rPr lang="en-US">
                <a:solidFill>
                  <a:schemeClr val="accent6"/>
                </a:solidFill>
                <a:latin typeface="+mj-lt"/>
              </a:rPr>
              <a:t>You must address all comments </a:t>
            </a:r>
            <a:r>
              <a:rPr lang="en-US" u="sng">
                <a:solidFill>
                  <a:schemeClr val="accent6"/>
                </a:solidFill>
                <a:latin typeface="+mj-lt"/>
              </a:rPr>
              <a:t>before </a:t>
            </a:r>
            <a:r>
              <a:rPr lang="en-US">
                <a:solidFill>
                  <a:schemeClr val="accent6"/>
                </a:solidFill>
                <a:latin typeface="+mj-lt"/>
              </a:rPr>
              <a:t>resubmitting to avoid delays in processing.</a:t>
            </a:r>
          </a:p>
          <a:p>
            <a:r>
              <a:rPr lang="en-US">
                <a:solidFill>
                  <a:schemeClr val="accent6"/>
                </a:solidFill>
                <a:latin typeface="+mj-lt"/>
              </a:rPr>
              <a:t>Comments that are not addressed will be returned to you again</a:t>
            </a:r>
          </a:p>
          <a:p>
            <a:endParaRPr lang="en-US">
              <a:solidFill>
                <a:schemeClr val="accent6"/>
              </a:solidFill>
              <a:latin typeface="+mj-lt"/>
            </a:endParaRPr>
          </a:p>
          <a:p>
            <a:endParaRPr lang="en-IE"/>
          </a:p>
        </p:txBody>
      </p:sp>
      <p:pic>
        <p:nvPicPr>
          <p:cNvPr id="9" name="Picture 8"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4">
            <a:duotone>
              <a:schemeClr val="accent4">
                <a:shade val="45000"/>
                <a:satMod val="135000"/>
              </a:schemeClr>
              <a:prstClr val="white"/>
            </a:duotone>
          </a:blip>
          <a:stretch>
            <a:fillRect/>
          </a:stretch>
        </p:blipFill>
        <p:spPr>
          <a:xfrm>
            <a:off x="1034319" y="4498354"/>
            <a:ext cx="1160274" cy="111069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38937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021" y="586948"/>
            <a:ext cx="6597835" cy="994164"/>
          </a:xfrm>
        </p:spPr>
        <p:txBody>
          <a:bodyPr/>
          <a:lstStyle/>
          <a:p>
            <a:r>
              <a:rPr lang="en-IE"/>
              <a:t>Addressing comments/ feedback</a:t>
            </a:r>
          </a:p>
        </p:txBody>
      </p:sp>
      <p:sp>
        <p:nvSpPr>
          <p:cNvPr id="3" name="Content Placeholder 2"/>
          <p:cNvSpPr>
            <a:spLocks noGrp="1"/>
          </p:cNvSpPr>
          <p:nvPr>
            <p:ph sz="half" idx="2"/>
          </p:nvPr>
        </p:nvSpPr>
        <p:spPr>
          <a:xfrm>
            <a:off x="2555129" y="1714118"/>
            <a:ext cx="9000292" cy="4086609"/>
          </a:xfrm>
        </p:spPr>
        <p:txBody>
          <a:bodyPr vert="horz" lIns="91440" tIns="0" rIns="91440" bIns="0" rtlCol="0" anchor="t">
            <a:normAutofit/>
          </a:bodyPr>
          <a:lstStyle/>
          <a:p>
            <a:pPr marL="0" indent="0">
              <a:buNone/>
            </a:pPr>
            <a:r>
              <a:rPr lang="en-IE">
                <a:latin typeface="Arial"/>
                <a:cs typeface="Arial"/>
              </a:rPr>
              <a:t>When a form is returned with comments, the status will change to indicate information is required.</a:t>
            </a:r>
          </a:p>
          <a:p>
            <a:pPr marL="0" indent="0">
              <a:buNone/>
            </a:pPr>
            <a:r>
              <a:rPr lang="en-IE">
                <a:latin typeface="Arial"/>
                <a:cs typeface="Arial"/>
              </a:rPr>
              <a:t>‘Action Required’ will state </a:t>
            </a:r>
            <a:r>
              <a:rPr lang="en-IE" b="1">
                <a:latin typeface="Arial"/>
                <a:cs typeface="Arial"/>
              </a:rPr>
              <a:t>yes</a:t>
            </a:r>
            <a:r>
              <a:rPr lang="en-IE">
                <a:latin typeface="Arial"/>
                <a:cs typeface="Arial"/>
              </a:rPr>
              <a:t> as you are required to address comments.</a:t>
            </a:r>
          </a:p>
          <a:p>
            <a:pPr marL="0" indent="0">
              <a:buNone/>
            </a:pPr>
            <a:r>
              <a:rPr lang="en-IE">
                <a:latin typeface="Arial"/>
                <a:cs typeface="Arial"/>
              </a:rPr>
              <a:t>To view the reviewer comments, click ‘reviewer comments’ in the action pane. Clicking on the individual comments will bring you directly to their location within the form</a:t>
            </a:r>
          </a:p>
          <a:p>
            <a:pPr marL="347345" indent="-347345"/>
            <a:endParaRPr lang="en-IE">
              <a:cs typeface="Sabon Next LT"/>
            </a:endParaRPr>
          </a:p>
        </p:txBody>
      </p:sp>
      <p:sp>
        <p:nvSpPr>
          <p:cNvPr id="4" name="Slide Number Placeholder 3"/>
          <p:cNvSpPr>
            <a:spLocks noGrp="1"/>
          </p:cNvSpPr>
          <p:nvPr>
            <p:ph type="sldNum" sz="quarter" idx="10"/>
          </p:nvPr>
        </p:nvSpPr>
        <p:spPr/>
        <p:txBody>
          <a:bodyPr/>
          <a:lstStyle/>
          <a:p>
            <a:fld id="{48F63A3B-78C7-47BE-AE5E-E10140E04643}" type="slidenum">
              <a:rPr lang="en-US" smtClean="0"/>
              <a:pPr/>
              <a:t>32</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420025" y="5871833"/>
            <a:ext cx="1539221" cy="627628"/>
          </a:xfrm>
          <a:prstGeom prst="rect">
            <a:avLst/>
          </a:prstGeom>
        </p:spPr>
      </p:pic>
      <p:pic>
        <p:nvPicPr>
          <p:cNvPr id="7" name="Picture 6">
            <a:extLst>
              <a:ext uri="{FF2B5EF4-FFF2-40B4-BE49-F238E27FC236}">
                <a16:creationId xmlns:a16="http://schemas.microsoft.com/office/drawing/2014/main" id="{F598D9DD-95D0-49F9-BCB0-143377F45027}"/>
              </a:ext>
            </a:extLst>
          </p:cNvPr>
          <p:cNvPicPr>
            <a:picLocks noChangeAspect="1"/>
          </p:cNvPicPr>
          <p:nvPr/>
        </p:nvPicPr>
        <p:blipFill>
          <a:blip r:embed="rId5"/>
          <a:stretch>
            <a:fillRect/>
          </a:stretch>
        </p:blipFill>
        <p:spPr>
          <a:xfrm>
            <a:off x="2555128" y="3597127"/>
            <a:ext cx="8311139" cy="3260873"/>
          </a:xfrm>
          <a:prstGeom prst="rect">
            <a:avLst/>
          </a:prstGeom>
        </p:spPr>
      </p:pic>
      <p:sp>
        <p:nvSpPr>
          <p:cNvPr id="9" name="Oval 8">
            <a:extLst>
              <a:ext uri="{FF2B5EF4-FFF2-40B4-BE49-F238E27FC236}">
                <a16:creationId xmlns:a16="http://schemas.microsoft.com/office/drawing/2014/main" id="{C4BA1581-BCE1-46EF-BEF8-2A725164DC8E}"/>
              </a:ext>
            </a:extLst>
          </p:cNvPr>
          <p:cNvSpPr/>
          <p:nvPr/>
        </p:nvSpPr>
        <p:spPr>
          <a:xfrm>
            <a:off x="8913181" y="4740676"/>
            <a:ext cx="1731145" cy="2219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Oval 13">
            <a:extLst>
              <a:ext uri="{FF2B5EF4-FFF2-40B4-BE49-F238E27FC236}">
                <a16:creationId xmlns:a16="http://schemas.microsoft.com/office/drawing/2014/main" id="{2F8B858B-8169-4BF4-8F11-C299839C9DEB}"/>
              </a:ext>
            </a:extLst>
          </p:cNvPr>
          <p:cNvSpPr/>
          <p:nvPr/>
        </p:nvSpPr>
        <p:spPr>
          <a:xfrm>
            <a:off x="8984202" y="6400801"/>
            <a:ext cx="1811045" cy="185356"/>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65049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775" y="574404"/>
            <a:ext cx="6597835" cy="994164"/>
          </a:xfrm>
        </p:spPr>
        <p:txBody>
          <a:bodyPr/>
          <a:lstStyle/>
          <a:p>
            <a:r>
              <a:rPr lang="en-IE"/>
              <a:t>Addressing comments/ feedback</a:t>
            </a:r>
          </a:p>
        </p:txBody>
      </p:sp>
      <p:sp>
        <p:nvSpPr>
          <p:cNvPr id="4" name="Slide Number Placeholder 3"/>
          <p:cNvSpPr>
            <a:spLocks noGrp="1"/>
          </p:cNvSpPr>
          <p:nvPr>
            <p:ph type="sldNum" sz="quarter" idx="10"/>
          </p:nvPr>
        </p:nvSpPr>
        <p:spPr/>
        <p:txBody>
          <a:bodyPr/>
          <a:lstStyle/>
          <a:p>
            <a:fld id="{48F63A3B-78C7-47BE-AE5E-E10140E04643}" type="slidenum">
              <a:rPr lang="en-US" smtClean="0"/>
              <a:pPr/>
              <a:t>33</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55129" y="441718"/>
            <a:ext cx="1243646" cy="12436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337" y="5431442"/>
            <a:ext cx="396481" cy="39648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499156" y="5871833"/>
            <a:ext cx="1539221" cy="627628"/>
          </a:xfrm>
          <a:prstGeom prst="rect">
            <a:avLst/>
          </a:prstGeom>
        </p:spPr>
      </p:pic>
      <p:pic>
        <p:nvPicPr>
          <p:cNvPr id="11" name="Picture 10">
            <a:extLst>
              <a:ext uri="{FF2B5EF4-FFF2-40B4-BE49-F238E27FC236}">
                <a16:creationId xmlns:a16="http://schemas.microsoft.com/office/drawing/2014/main" id="{53C5F9DB-D66C-4BE9-8AA2-19C13980BEE6}"/>
              </a:ext>
            </a:extLst>
          </p:cNvPr>
          <p:cNvPicPr>
            <a:picLocks noChangeAspect="1"/>
          </p:cNvPicPr>
          <p:nvPr/>
        </p:nvPicPr>
        <p:blipFill>
          <a:blip r:embed="rId7"/>
          <a:stretch>
            <a:fillRect/>
          </a:stretch>
        </p:blipFill>
        <p:spPr>
          <a:xfrm>
            <a:off x="2661659" y="1919088"/>
            <a:ext cx="9318442" cy="3656088"/>
          </a:xfrm>
          <a:prstGeom prst="rect">
            <a:avLst/>
          </a:prstGeom>
        </p:spPr>
      </p:pic>
      <p:sp>
        <p:nvSpPr>
          <p:cNvPr id="3" name="Oval 2">
            <a:extLst>
              <a:ext uri="{FF2B5EF4-FFF2-40B4-BE49-F238E27FC236}">
                <a16:creationId xmlns:a16="http://schemas.microsoft.com/office/drawing/2014/main" id="{DED07B2D-4DD4-4F41-801B-3B2A6EC19ED9}"/>
              </a:ext>
            </a:extLst>
          </p:cNvPr>
          <p:cNvSpPr/>
          <p:nvPr/>
        </p:nvSpPr>
        <p:spPr>
          <a:xfrm>
            <a:off x="9951868" y="5060272"/>
            <a:ext cx="1935332" cy="195309"/>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56168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033" y="337929"/>
            <a:ext cx="8180921" cy="994164"/>
          </a:xfrm>
        </p:spPr>
        <p:txBody>
          <a:bodyPr/>
          <a:lstStyle/>
          <a:p>
            <a:r>
              <a:rPr lang="en-IE" sz="3200"/>
              <a:t>Comments on</a:t>
            </a:r>
            <a:br>
              <a:rPr lang="en-IE" sz="3200"/>
            </a:br>
            <a:r>
              <a:rPr lang="en-IE" sz="3200"/>
              <a:t>supporting documents</a:t>
            </a:r>
          </a:p>
        </p:txBody>
      </p:sp>
      <p:sp>
        <p:nvSpPr>
          <p:cNvPr id="4" name="Content Placeholder 3"/>
          <p:cNvSpPr>
            <a:spLocks noGrp="1"/>
          </p:cNvSpPr>
          <p:nvPr>
            <p:ph sz="half" idx="2"/>
          </p:nvPr>
        </p:nvSpPr>
        <p:spPr>
          <a:xfrm>
            <a:off x="2864384" y="1332093"/>
            <a:ext cx="9167569" cy="4468634"/>
          </a:xfrm>
        </p:spPr>
        <p:txBody>
          <a:bodyPr/>
          <a:lstStyle/>
          <a:p>
            <a:endParaRPr lang="en-IE" sz="200">
              <a:latin typeface="Arial" panose="020B0604020202020204" pitchFamily="34" charset="0"/>
              <a:cs typeface="Arial" panose="020B0604020202020204" pitchFamily="34" charset="0"/>
            </a:endParaRPr>
          </a:p>
          <a:p>
            <a:pPr marL="0" indent="0">
              <a:buNone/>
            </a:pPr>
            <a:r>
              <a:rPr lang="en-IE">
                <a:latin typeface="Arial" panose="020B0604020202020204" pitchFamily="34" charset="0"/>
                <a:cs typeface="Arial" panose="020B0604020202020204" pitchFamily="34" charset="0"/>
              </a:rPr>
              <a:t>Supporting documents are also reviewed and may be returned with feedback.</a:t>
            </a:r>
          </a:p>
          <a:p>
            <a:pPr marL="0" indent="0">
              <a:buNone/>
            </a:pPr>
            <a:r>
              <a:rPr lang="en-IE">
                <a:latin typeface="Arial" panose="020B0604020202020204" pitchFamily="34" charset="0"/>
                <a:cs typeface="Arial" panose="020B0604020202020204" pitchFamily="34" charset="0"/>
              </a:rPr>
              <a:t>Documents are returned with comments via correspondence</a:t>
            </a:r>
          </a:p>
          <a:p>
            <a:pPr marL="0" indent="0">
              <a:buNone/>
            </a:pPr>
            <a:r>
              <a:rPr lang="en-IE">
                <a:latin typeface="Arial" panose="020B0604020202020204" pitchFamily="34" charset="0"/>
                <a:cs typeface="Arial" panose="020B0604020202020204" pitchFamily="34" charset="0"/>
              </a:rPr>
              <a:t>The applicant must download the document, address the comments and re-upload the document as a correspondence </a:t>
            </a:r>
          </a:p>
        </p:txBody>
      </p:sp>
      <p:sp>
        <p:nvSpPr>
          <p:cNvPr id="3" name="Slide Number Placeholder 2"/>
          <p:cNvSpPr>
            <a:spLocks noGrp="1"/>
          </p:cNvSpPr>
          <p:nvPr>
            <p:ph type="sldNum" sz="quarter" idx="10"/>
          </p:nvPr>
        </p:nvSpPr>
        <p:spPr/>
        <p:txBody>
          <a:bodyPr/>
          <a:lstStyle/>
          <a:p>
            <a:fld id="{48F63A3B-78C7-47BE-AE5E-E10140E04643}" type="slidenum">
              <a:rPr lang="en-US" smtClean="0"/>
              <a:pPr/>
              <a:t>34</a:t>
            </a:fld>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a:extLst>
              <a:ext uri="{FF2B5EF4-FFF2-40B4-BE49-F238E27FC236}">
                <a16:creationId xmlns:a16="http://schemas.microsoft.com/office/drawing/2014/main" id="{2867CD1D-8BCB-7366-2571-315D951DAC3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4385" y="337929"/>
            <a:ext cx="986647" cy="986647"/>
          </a:xfrm>
          <a:prstGeom prst="rect">
            <a:avLst/>
          </a:prstGeom>
        </p:spPr>
      </p:pic>
      <p:pic>
        <p:nvPicPr>
          <p:cNvPr id="9" name="Picture 8">
            <a:extLst>
              <a:ext uri="{FF2B5EF4-FFF2-40B4-BE49-F238E27FC236}">
                <a16:creationId xmlns:a16="http://schemas.microsoft.com/office/drawing/2014/main" id="{025C1C4D-2A82-83AD-EA7A-4B5248985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609" y="5988981"/>
            <a:ext cx="396481" cy="39648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402441" y="5871833"/>
            <a:ext cx="1539221" cy="627628"/>
          </a:xfrm>
          <a:prstGeom prst="rect">
            <a:avLst/>
          </a:prstGeom>
        </p:spPr>
      </p:pic>
      <p:pic>
        <p:nvPicPr>
          <p:cNvPr id="10" name="Picture 9">
            <a:extLst>
              <a:ext uri="{FF2B5EF4-FFF2-40B4-BE49-F238E27FC236}">
                <a16:creationId xmlns:a16="http://schemas.microsoft.com/office/drawing/2014/main" id="{B3888843-7F47-4882-A9A2-EB23096D59D8}"/>
              </a:ext>
            </a:extLst>
          </p:cNvPr>
          <p:cNvPicPr>
            <a:picLocks noChangeAspect="1"/>
          </p:cNvPicPr>
          <p:nvPr/>
        </p:nvPicPr>
        <p:blipFill>
          <a:blip r:embed="rId7"/>
          <a:stretch>
            <a:fillRect/>
          </a:stretch>
        </p:blipFill>
        <p:spPr>
          <a:xfrm>
            <a:off x="2572882" y="2931143"/>
            <a:ext cx="8284508" cy="3863748"/>
          </a:xfrm>
          <a:prstGeom prst="rect">
            <a:avLst/>
          </a:prstGeom>
        </p:spPr>
      </p:pic>
    </p:spTree>
    <p:extLst>
      <p:ext uri="{BB962C8B-B14F-4D97-AF65-F5344CB8AC3E}">
        <p14:creationId xmlns:p14="http://schemas.microsoft.com/office/powerpoint/2010/main" val="401322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5"/>
          </p:nvPr>
        </p:nvPicPr>
        <p:blipFill rotWithShape="1">
          <a:blip r:embed="rId2"/>
          <a:srcRect l="2640" t="477" r="1980" b="2362"/>
          <a:stretch/>
        </p:blipFill>
        <p:spPr>
          <a:xfrm>
            <a:off x="2984161" y="52196"/>
            <a:ext cx="5537000" cy="6753608"/>
          </a:xfrm>
          <a:prstGeom prst="rect">
            <a:avLst/>
          </a:prstGeom>
          <a:ln w="38100">
            <a:solidFill>
              <a:srgbClr val="202C8F"/>
            </a:solidFill>
            <a:prstDash val="solid"/>
          </a:ln>
        </p:spPr>
      </p:pic>
      <p:sp>
        <p:nvSpPr>
          <p:cNvPr id="5" name="Picture Placeholder 4"/>
          <p:cNvSpPr>
            <a:spLocks noGrp="1"/>
          </p:cNvSpPr>
          <p:nvPr>
            <p:ph type="pic" sz="quarter" idx="14"/>
          </p:nvPr>
        </p:nvSpPr>
        <p:spPr>
          <a:xfrm>
            <a:off x="8991791" y="382005"/>
            <a:ext cx="3202545" cy="7233904"/>
          </a:xfrm>
        </p:spPr>
        <p:txBody>
          <a:bodyPr/>
          <a:lstStyle/>
          <a:p>
            <a:endParaRPr lang="en-IE"/>
          </a:p>
        </p:txBody>
      </p:sp>
      <p:sp>
        <p:nvSpPr>
          <p:cNvPr id="2" name="Title 1"/>
          <p:cNvSpPr>
            <a:spLocks noGrp="1"/>
          </p:cNvSpPr>
          <p:nvPr>
            <p:ph type="title"/>
          </p:nvPr>
        </p:nvSpPr>
        <p:spPr>
          <a:xfrm>
            <a:off x="8991791" y="698432"/>
            <a:ext cx="3487270" cy="2264378"/>
          </a:xfrm>
        </p:spPr>
        <p:txBody>
          <a:bodyPr/>
          <a:lstStyle/>
          <a:p>
            <a:r>
              <a:rPr lang="en-IE"/>
              <a:t>Example:</a:t>
            </a:r>
            <a:br>
              <a:rPr lang="en-IE"/>
            </a:br>
            <a:r>
              <a:rPr lang="en-IE"/>
              <a:t>Letter of R&amp;I Approval</a:t>
            </a:r>
          </a:p>
        </p:txBody>
      </p:sp>
      <p:sp>
        <p:nvSpPr>
          <p:cNvPr id="6" name="Slide Number Placeholder 5"/>
          <p:cNvSpPr>
            <a:spLocks noGrp="1"/>
          </p:cNvSpPr>
          <p:nvPr>
            <p:ph type="sldNum" sz="quarter" idx="10"/>
          </p:nvPr>
        </p:nvSpPr>
        <p:spPr>
          <a:xfrm>
            <a:off x="11124411" y="226943"/>
            <a:ext cx="1067589" cy="471489"/>
          </a:xfrm>
        </p:spPr>
        <p:txBody>
          <a:bodyPr/>
          <a:lstStyle/>
          <a:p>
            <a:fld id="{48F63A3B-78C7-47BE-AE5E-E10140E04643}" type="slidenum">
              <a:rPr lang="en-US" smtClean="0"/>
              <a:pPr/>
              <a:t>35</a:t>
            </a:fld>
            <a:endParaRPr lang="en-US"/>
          </a:p>
        </p:txBody>
      </p:sp>
      <p:sp>
        <p:nvSpPr>
          <p:cNvPr id="8" name="Rectangle 7">
            <a:extLst>
              <a:ext uri="{FF2B5EF4-FFF2-40B4-BE49-F238E27FC236}">
                <a16:creationId xmlns:a16="http://schemas.microsoft.com/office/drawing/2014/main" id="{246C83AF-3B61-F535-1851-2290C6D86558}"/>
              </a:ext>
            </a:extLst>
          </p:cNvPr>
          <p:cNvSpPr/>
          <p:nvPr/>
        </p:nvSpPr>
        <p:spPr>
          <a:xfrm>
            <a:off x="380911" y="2750517"/>
            <a:ext cx="2378704" cy="3724477"/>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E">
              <a:solidFill>
                <a:srgbClr val="202C8F"/>
              </a:solidFill>
              <a:latin typeface="+mj-lt"/>
            </a:endParaRPr>
          </a:p>
        </p:txBody>
      </p:sp>
      <p:pic>
        <p:nvPicPr>
          <p:cNvPr id="9" name="Picture 8"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3">
            <a:duotone>
              <a:schemeClr val="accent4">
                <a:shade val="45000"/>
                <a:satMod val="135000"/>
              </a:schemeClr>
              <a:prstClr val="white"/>
            </a:duotone>
          </a:blip>
          <a:stretch>
            <a:fillRect/>
          </a:stretch>
        </p:blipFill>
        <p:spPr>
          <a:xfrm>
            <a:off x="1157022" y="2772570"/>
            <a:ext cx="826482" cy="864229"/>
          </a:xfrm>
          <a:prstGeom prst="rect">
            <a:avLst/>
          </a:prstGeom>
        </p:spPr>
      </p:pic>
      <p:sp>
        <p:nvSpPr>
          <p:cNvPr id="10" name="TextBox 9"/>
          <p:cNvSpPr txBox="1"/>
          <p:nvPr/>
        </p:nvSpPr>
        <p:spPr>
          <a:xfrm>
            <a:off x="546060" y="3636799"/>
            <a:ext cx="2048406" cy="3077766"/>
          </a:xfrm>
          <a:prstGeom prst="rect">
            <a:avLst/>
          </a:prstGeom>
          <a:noFill/>
        </p:spPr>
        <p:txBody>
          <a:bodyPr wrap="square" rtlCol="0">
            <a:spAutoFit/>
          </a:bodyPr>
          <a:lstStyle/>
          <a:p>
            <a:r>
              <a:rPr lang="en-IE" sz="1600">
                <a:solidFill>
                  <a:srgbClr val="202C8F"/>
                </a:solidFill>
                <a:latin typeface="+mj-lt"/>
              </a:rPr>
              <a:t>You do not have permission to proceed until you have received this letter of R&amp;I approval</a:t>
            </a:r>
          </a:p>
          <a:p>
            <a:endParaRPr lang="en-IE" sz="1600">
              <a:solidFill>
                <a:srgbClr val="202C8F"/>
              </a:solidFill>
              <a:latin typeface="+mj-lt"/>
            </a:endParaRPr>
          </a:p>
          <a:p>
            <a:r>
              <a:rPr lang="en-IE" sz="1600">
                <a:solidFill>
                  <a:srgbClr val="202C8F"/>
                </a:solidFill>
                <a:latin typeface="+mj-lt"/>
              </a:rPr>
              <a:t>This is the only accepted proof of approval.</a:t>
            </a:r>
          </a:p>
          <a:p>
            <a:endParaRPr lang="en-IE" sz="1600">
              <a:latin typeface="+mj-lt"/>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683795" y="698432"/>
            <a:ext cx="1539221" cy="627628"/>
          </a:xfrm>
          <a:prstGeom prst="rect">
            <a:avLst/>
          </a:prstGeom>
        </p:spPr>
      </p:pic>
    </p:spTree>
    <p:extLst>
      <p:ext uri="{BB962C8B-B14F-4D97-AF65-F5344CB8AC3E}">
        <p14:creationId xmlns:p14="http://schemas.microsoft.com/office/powerpoint/2010/main" val="240665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25" fill="hold">
                                          <p:stCondLst>
                                            <p:cond delay="0"/>
                                          </p:stCondLst>
                                        </p:cTn>
                                        <p:tgtEl>
                                          <p:spTgt spid="9"/>
                                        </p:tgtEl>
                                        <p:attrNameLst>
                                          <p:attrName>r</p:attrName>
                                        </p:attrNameLst>
                                      </p:cBhvr>
                                    </p:animRot>
                                    <p:animRot by="-240000">
                                      <p:cBhvr>
                                        <p:cTn id="21" dur="250" fill="hold">
                                          <p:stCondLst>
                                            <p:cond delay="250"/>
                                          </p:stCondLst>
                                        </p:cTn>
                                        <p:tgtEl>
                                          <p:spTgt spid="9"/>
                                        </p:tgtEl>
                                        <p:attrNameLst>
                                          <p:attrName>r</p:attrName>
                                        </p:attrNameLst>
                                      </p:cBhvr>
                                    </p:animRot>
                                    <p:animRot by="240000">
                                      <p:cBhvr>
                                        <p:cTn id="22" dur="250" fill="hold">
                                          <p:stCondLst>
                                            <p:cond delay="500"/>
                                          </p:stCondLst>
                                        </p:cTn>
                                        <p:tgtEl>
                                          <p:spTgt spid="9"/>
                                        </p:tgtEl>
                                        <p:attrNameLst>
                                          <p:attrName>r</p:attrName>
                                        </p:attrNameLst>
                                      </p:cBhvr>
                                    </p:animRot>
                                    <p:animRot by="-240000">
                                      <p:cBhvr>
                                        <p:cTn id="23" dur="250" fill="hold">
                                          <p:stCondLst>
                                            <p:cond delay="750"/>
                                          </p:stCondLst>
                                        </p:cTn>
                                        <p:tgtEl>
                                          <p:spTgt spid="9"/>
                                        </p:tgtEl>
                                        <p:attrNameLst>
                                          <p:attrName>r</p:attrName>
                                        </p:attrNameLst>
                                      </p:cBhvr>
                                    </p:animRot>
                                    <p:animRot by="120000">
                                      <p:cBhvr>
                                        <p:cTn id="24" dur="250" fill="hold">
                                          <p:stCondLst>
                                            <p:cond delay="10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849" y="679063"/>
            <a:ext cx="7043617" cy="2520217"/>
          </a:xfrm>
        </p:spPr>
        <p:txBody>
          <a:bodyPr/>
          <a:lstStyle/>
          <a:p>
            <a:r>
              <a:rPr lang="en-IE"/>
              <a:t>Key tips</a:t>
            </a:r>
          </a:p>
        </p:txBody>
      </p:sp>
      <p:sp>
        <p:nvSpPr>
          <p:cNvPr id="3" name="Slide Number Placeholder 2"/>
          <p:cNvSpPr>
            <a:spLocks noGrp="1"/>
          </p:cNvSpPr>
          <p:nvPr>
            <p:ph type="sldNum" sz="quarter" idx="10"/>
          </p:nvPr>
        </p:nvSpPr>
        <p:spPr/>
        <p:txBody>
          <a:bodyPr/>
          <a:lstStyle/>
          <a:p>
            <a:fld id="{48F63A3B-78C7-47BE-AE5E-E10140E04643}" type="slidenum">
              <a:rPr lang="en-US" smtClean="0"/>
              <a:pPr/>
              <a:t>36</a:t>
            </a:fld>
            <a:endParaRPr lang="en-US"/>
          </a:p>
        </p:txBody>
      </p:sp>
      <p:pic>
        <p:nvPicPr>
          <p:cNvPr id="5" name="Content Placeholder 4"/>
          <p:cNvPicPr>
            <a:picLocks noGrp="1" noChangeAspect="1"/>
          </p:cNvPicPr>
          <p:nvPr>
            <p:ph idx="11"/>
          </p:nvPr>
        </p:nvPicPr>
        <p:blipFill>
          <a:blip r:embed="rId2">
            <a:lum bright="70000" contrast="-70000"/>
            <a:extLst>
              <a:ext uri="{28A0092B-C50C-407E-A947-70E740481C1C}">
                <a14:useLocalDpi xmlns:a14="http://schemas.microsoft.com/office/drawing/2010/main" val="0"/>
              </a:ext>
            </a:extLst>
          </a:blip>
          <a:stretch>
            <a:fillRect/>
          </a:stretch>
        </p:blipFill>
        <p:spPr>
          <a:xfrm>
            <a:off x="5664108" y="282822"/>
            <a:ext cx="6527892" cy="6527892"/>
          </a:xfrm>
        </p:spPr>
      </p:pic>
    </p:spTree>
    <p:extLst>
      <p:ext uri="{BB962C8B-B14F-4D97-AF65-F5344CB8AC3E}">
        <p14:creationId xmlns:p14="http://schemas.microsoft.com/office/powerpoint/2010/main" val="1781849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27962" y="928689"/>
            <a:ext cx="6279614" cy="5335936"/>
          </a:xfrm>
        </p:spPr>
        <p:txBody>
          <a:bodyPr vert="horz" lIns="91440" tIns="91440" rIns="91440" bIns="91440" rtlCol="0" anchor="t">
            <a:normAutofit fontScale="92500"/>
          </a:bodyPr>
          <a:lstStyle/>
          <a:p>
            <a:pPr marL="347345" indent="-347345">
              <a:buSzPct val="150000"/>
              <a:buBlip>
                <a:blip r:embed="rId2"/>
              </a:buBlip>
            </a:pPr>
            <a:r>
              <a:rPr lang="en-IE" sz="2000" b="1">
                <a:solidFill>
                  <a:schemeClr val="tx1"/>
                </a:solidFill>
                <a:latin typeface="Arial"/>
                <a:cs typeface="Arial"/>
              </a:rPr>
              <a:t>Reminder</a:t>
            </a:r>
            <a:r>
              <a:rPr lang="en-IE" sz="2000">
                <a:solidFill>
                  <a:schemeClr val="tx1"/>
                </a:solidFill>
                <a:latin typeface="Arial"/>
                <a:cs typeface="Arial"/>
              </a:rPr>
              <a:t>:</a:t>
            </a:r>
            <a:endParaRPr lang="en-US">
              <a:solidFill>
                <a:schemeClr val="tx1"/>
              </a:solidFill>
              <a:latin typeface="Sabon Next LT"/>
              <a:cs typeface="Sabon Next LT"/>
            </a:endParaRPr>
          </a:p>
          <a:p>
            <a:pPr lvl="1" indent="-347345">
              <a:buSzPct val="150000"/>
              <a:buFont typeface="Courier New" panose="020B0604020202020204" pitchFamily="34" charset="0"/>
              <a:buChar char="o"/>
            </a:pPr>
            <a:r>
              <a:rPr lang="en-IE" sz="2000">
                <a:solidFill>
                  <a:schemeClr val="tx1"/>
                </a:solidFill>
                <a:latin typeface="Arial"/>
                <a:cs typeface="Arial"/>
              </a:rPr>
              <a:t>Pathway 1 – JREC + R&amp;I application</a:t>
            </a:r>
            <a:endParaRPr lang="en-US">
              <a:solidFill>
                <a:schemeClr val="tx1"/>
              </a:solidFill>
              <a:latin typeface="Sabon Next LT"/>
              <a:cs typeface="Sabon Next LT"/>
            </a:endParaRPr>
          </a:p>
          <a:p>
            <a:pPr lvl="1" indent="-347345">
              <a:buSzPct val="150000"/>
              <a:buFont typeface="Courier New" panose="020B0604020202020204" pitchFamily="34" charset="0"/>
              <a:buChar char="o"/>
            </a:pPr>
            <a:r>
              <a:rPr lang="en-US" sz="1900">
                <a:solidFill>
                  <a:schemeClr val="tx1"/>
                </a:solidFill>
                <a:latin typeface="Arial"/>
                <a:cs typeface="Sabon Next LT"/>
              </a:rPr>
              <a:t>Pathway 2 – External ethical upload within R&amp;I application</a:t>
            </a:r>
          </a:p>
          <a:p>
            <a:pPr marL="347345" indent="-347345">
              <a:buSzPct val="150000"/>
              <a:buBlip>
                <a:blip r:embed="rId2"/>
              </a:buBlip>
            </a:pPr>
            <a:r>
              <a:rPr lang="en-IE" sz="2000">
                <a:solidFill>
                  <a:schemeClr val="tx1"/>
                </a:solidFill>
                <a:latin typeface="Arial"/>
                <a:cs typeface="Arial"/>
              </a:rPr>
              <a:t>When checking the status of your application or addressing comments, ensure that you have selected the </a:t>
            </a:r>
            <a:r>
              <a:rPr lang="en-IE" sz="2000" b="1">
                <a:solidFill>
                  <a:schemeClr val="tx1"/>
                </a:solidFill>
                <a:latin typeface="Arial"/>
                <a:cs typeface="Arial"/>
              </a:rPr>
              <a:t>R&amp;I application branch </a:t>
            </a:r>
            <a:r>
              <a:rPr lang="en-IE" sz="2000">
                <a:solidFill>
                  <a:schemeClr val="tx1"/>
                </a:solidFill>
                <a:latin typeface="Arial"/>
                <a:cs typeface="Arial"/>
              </a:rPr>
              <a:t>of your project tree</a:t>
            </a:r>
            <a:endParaRPr lang="en-US">
              <a:solidFill>
                <a:schemeClr val="tx1"/>
              </a:solidFill>
              <a:latin typeface="Arial"/>
              <a:cs typeface="Arial"/>
            </a:endParaRPr>
          </a:p>
          <a:p>
            <a:pPr marL="347345" indent="-347345">
              <a:buSzPct val="150000"/>
              <a:buBlip>
                <a:blip r:embed="rId2"/>
              </a:buBlip>
            </a:pPr>
            <a:r>
              <a:rPr lang="en-IE" sz="2000" b="1">
                <a:solidFill>
                  <a:schemeClr val="tx1"/>
                </a:solidFill>
                <a:latin typeface="Arial"/>
                <a:cs typeface="Arial"/>
              </a:rPr>
              <a:t>Data Sharing Agreement, Participant Information Leaflets and Informed Consent Form templates </a:t>
            </a:r>
            <a:r>
              <a:rPr lang="en-IE" sz="2000">
                <a:solidFill>
                  <a:schemeClr val="tx1"/>
                </a:solidFill>
                <a:latin typeface="Arial"/>
                <a:cs typeface="Arial"/>
              </a:rPr>
              <a:t>are available on Infonetica – click ‘help’ on the top bar and select ‘templates’ from the drop down</a:t>
            </a:r>
          </a:p>
          <a:p>
            <a:pPr marL="347345" indent="-347345">
              <a:buSzPct val="150000"/>
              <a:buBlip>
                <a:blip r:embed="rId2"/>
              </a:buBlip>
            </a:pPr>
            <a:r>
              <a:rPr lang="en-IE" sz="2000">
                <a:solidFill>
                  <a:schemeClr val="tx1"/>
                </a:solidFill>
                <a:latin typeface="Arial"/>
                <a:cs typeface="Arial"/>
              </a:rPr>
              <a:t>We will accept </a:t>
            </a:r>
            <a:r>
              <a:rPr lang="en-IE" sz="2000" b="1">
                <a:solidFill>
                  <a:schemeClr val="tx1"/>
                </a:solidFill>
                <a:latin typeface="Arial"/>
                <a:cs typeface="Arial"/>
              </a:rPr>
              <a:t>DPIAs on sponsor templates </a:t>
            </a:r>
            <a:r>
              <a:rPr lang="en-IE" sz="2000">
                <a:solidFill>
                  <a:schemeClr val="tx1"/>
                </a:solidFill>
                <a:latin typeface="Arial"/>
                <a:cs typeface="Arial"/>
              </a:rPr>
              <a:t>– you can upload these directly to the application</a:t>
            </a:r>
          </a:p>
          <a:p>
            <a:pPr marL="347345" indent="-347345">
              <a:buSzPct val="150000"/>
              <a:buBlip>
                <a:blip r:embed="rId2"/>
              </a:buBlip>
            </a:pPr>
            <a:r>
              <a:rPr lang="en-IE" sz="2000">
                <a:solidFill>
                  <a:schemeClr val="tx1"/>
                </a:solidFill>
                <a:latin typeface="Arial"/>
                <a:cs typeface="Arial"/>
              </a:rPr>
              <a:t>You can submit your application while your ethics is still pending!</a:t>
            </a:r>
          </a:p>
          <a:p>
            <a:pPr marL="0" indent="0">
              <a:buNone/>
            </a:pPr>
            <a:endParaRPr lang="en-IE"/>
          </a:p>
        </p:txBody>
      </p:sp>
      <p:sp>
        <p:nvSpPr>
          <p:cNvPr id="3" name="Slide Number Placeholder 2"/>
          <p:cNvSpPr>
            <a:spLocks noGrp="1"/>
          </p:cNvSpPr>
          <p:nvPr>
            <p:ph type="sldNum" sz="quarter" idx="10"/>
          </p:nvPr>
        </p:nvSpPr>
        <p:spPr/>
        <p:txBody>
          <a:bodyPr/>
          <a:lstStyle/>
          <a:p>
            <a:fld id="{48F63A3B-78C7-47BE-AE5E-E10140E04643}" type="slidenum">
              <a:rPr lang="en-US" smtClean="0"/>
              <a:pPr/>
              <a:t>37</a:t>
            </a:fld>
            <a:endParaRPr lang="en-US"/>
          </a:p>
        </p:txBody>
      </p:sp>
      <p:pic>
        <p:nvPicPr>
          <p:cNvPr id="2" name="Content Placeholder 4">
            <a:extLst>
              <a:ext uri="{FF2B5EF4-FFF2-40B4-BE49-F238E27FC236}">
                <a16:creationId xmlns:a16="http://schemas.microsoft.com/office/drawing/2014/main" id="{CFE7C648-EB78-614A-E4CF-618DB4C6F64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774543" y="326996"/>
            <a:ext cx="6527892" cy="6527892"/>
          </a:xfrm>
          <a:prstGeom prst="rect">
            <a:avLst/>
          </a:prstGeom>
        </p:spPr>
      </p:pic>
    </p:spTree>
    <p:extLst>
      <p:ext uri="{BB962C8B-B14F-4D97-AF65-F5344CB8AC3E}">
        <p14:creationId xmlns:p14="http://schemas.microsoft.com/office/powerpoint/2010/main" val="1949275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0E39-F338-3994-D1E7-58168DB031A0}"/>
              </a:ext>
            </a:extLst>
          </p:cNvPr>
          <p:cNvSpPr>
            <a:spLocks noGrp="1"/>
          </p:cNvSpPr>
          <p:nvPr>
            <p:ph type="title"/>
          </p:nvPr>
        </p:nvSpPr>
        <p:spPr/>
        <p:txBody>
          <a:bodyPr/>
          <a:lstStyle/>
          <a:p>
            <a:r>
              <a:rPr lang="en-GB">
                <a:cs typeface="Arial"/>
              </a:rPr>
              <a:t>Upcoming Events</a:t>
            </a:r>
            <a:endParaRPr lang="en-GB"/>
          </a:p>
        </p:txBody>
      </p:sp>
      <p:sp>
        <p:nvSpPr>
          <p:cNvPr id="3" name="Content Placeholder 2">
            <a:extLst>
              <a:ext uri="{FF2B5EF4-FFF2-40B4-BE49-F238E27FC236}">
                <a16:creationId xmlns:a16="http://schemas.microsoft.com/office/drawing/2014/main" id="{BB59BF85-F4D2-C8D4-F568-816FDDB489A5}"/>
              </a:ext>
            </a:extLst>
          </p:cNvPr>
          <p:cNvSpPr>
            <a:spLocks noGrp="1"/>
          </p:cNvSpPr>
          <p:nvPr>
            <p:ph sz="half" idx="2"/>
          </p:nvPr>
        </p:nvSpPr>
        <p:spPr/>
        <p:txBody>
          <a:bodyPr vert="horz" lIns="91440" tIns="0" rIns="91440" bIns="0" rtlCol="0" anchor="t">
            <a:normAutofit/>
          </a:bodyPr>
          <a:lstStyle/>
          <a:p>
            <a:pPr marL="347345" indent="-347345"/>
            <a:r>
              <a:rPr lang="en-GB">
                <a:latin typeface="Arial"/>
                <a:ea typeface="Calibri"/>
                <a:cs typeface="Sabon Next LT"/>
              </a:rPr>
              <a:t>October: Research Clinics</a:t>
            </a:r>
          </a:p>
          <a:p>
            <a:pPr marL="347345" indent="-347345"/>
            <a:r>
              <a:rPr lang="en-GB">
                <a:latin typeface="Arial"/>
                <a:ea typeface="Calibri"/>
                <a:cs typeface="Sabon Next LT"/>
              </a:rPr>
              <a:t>Research Winter School </a:t>
            </a:r>
          </a:p>
          <a:p>
            <a:pPr marL="347345" indent="-347345"/>
            <a:r>
              <a:rPr lang="en-GB">
                <a:latin typeface="Arial"/>
                <a:ea typeface="Calibri"/>
                <a:cs typeface="Sabon Next LT"/>
              </a:rPr>
              <a:t>Staff Conference -</a:t>
            </a:r>
            <a:r>
              <a:rPr lang="en-GB">
                <a:latin typeface="Arial"/>
                <a:ea typeface="Calibri"/>
                <a:cs typeface="Arial"/>
              </a:rPr>
              <a:t>– December 12</a:t>
            </a:r>
            <a:r>
              <a:rPr lang="en-GB" baseline="30000">
                <a:latin typeface="Arial"/>
                <a:ea typeface="Calibri"/>
                <a:cs typeface="Arial"/>
              </a:rPr>
              <a:t>th</a:t>
            </a:r>
            <a:r>
              <a:rPr lang="en-GB">
                <a:latin typeface="Arial"/>
                <a:ea typeface="Calibri"/>
                <a:cs typeface="Arial"/>
              </a:rPr>
              <a:t>, 2025</a:t>
            </a:r>
            <a:endParaRPr lang="en-GB">
              <a:latin typeface="Arial"/>
              <a:ea typeface="Calibri"/>
              <a:cs typeface="Sabon Next LT"/>
            </a:endParaRPr>
          </a:p>
        </p:txBody>
      </p:sp>
      <p:sp>
        <p:nvSpPr>
          <p:cNvPr id="4" name="Slide Number Placeholder 3">
            <a:extLst>
              <a:ext uri="{FF2B5EF4-FFF2-40B4-BE49-F238E27FC236}">
                <a16:creationId xmlns:a16="http://schemas.microsoft.com/office/drawing/2014/main" id="{3B341E36-4359-ACD4-D9E9-F293C8F5D9B3}"/>
              </a:ext>
            </a:extLst>
          </p:cNvPr>
          <p:cNvSpPr>
            <a:spLocks noGrp="1"/>
          </p:cNvSpPr>
          <p:nvPr>
            <p:ph type="sldNum" sz="quarter" idx="10"/>
          </p:nvPr>
        </p:nvSpPr>
        <p:spPr/>
        <p:txBody>
          <a:bodyPr/>
          <a:lstStyle/>
          <a:p>
            <a:fld id="{48F63A3B-78C7-47BE-AE5E-E10140E04643}" type="slidenum">
              <a:rPr lang="en-US" smtClean="0"/>
              <a:pPr/>
              <a:t>38</a:t>
            </a:fld>
            <a:endParaRPr lang="en-US"/>
          </a:p>
        </p:txBody>
      </p:sp>
    </p:spTree>
    <p:extLst>
      <p:ext uri="{BB962C8B-B14F-4D97-AF65-F5344CB8AC3E}">
        <p14:creationId xmlns:p14="http://schemas.microsoft.com/office/powerpoint/2010/main" val="3558626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2929-84E9-5EE8-D7B2-7A5838BBD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2B30E-184A-FD86-89F9-FEDC28C26704}"/>
              </a:ext>
            </a:extLst>
          </p:cNvPr>
          <p:cNvSpPr>
            <a:spLocks noGrp="1"/>
          </p:cNvSpPr>
          <p:nvPr>
            <p:ph type="title"/>
          </p:nvPr>
        </p:nvSpPr>
        <p:spPr/>
        <p:txBody>
          <a:bodyPr/>
          <a:lstStyle/>
          <a:p>
            <a:r>
              <a:rPr lang="en-GB">
                <a:cs typeface="Arial"/>
              </a:rPr>
              <a:t>Useful Links</a:t>
            </a:r>
            <a:endParaRPr lang="en-US"/>
          </a:p>
        </p:txBody>
      </p:sp>
      <p:sp>
        <p:nvSpPr>
          <p:cNvPr id="3" name="Content Placeholder 2">
            <a:extLst>
              <a:ext uri="{FF2B5EF4-FFF2-40B4-BE49-F238E27FC236}">
                <a16:creationId xmlns:a16="http://schemas.microsoft.com/office/drawing/2014/main" id="{AE38FD59-6E87-9FA1-AF3C-83F488CF15B6}"/>
              </a:ext>
            </a:extLst>
          </p:cNvPr>
          <p:cNvSpPr>
            <a:spLocks noGrp="1"/>
          </p:cNvSpPr>
          <p:nvPr>
            <p:ph sz="half" idx="2"/>
          </p:nvPr>
        </p:nvSpPr>
        <p:spPr/>
        <p:txBody>
          <a:bodyPr vert="horz" lIns="91440" tIns="0" rIns="91440" bIns="0" rtlCol="0" anchor="t">
            <a:normAutofit/>
          </a:bodyPr>
          <a:lstStyle/>
          <a:p>
            <a:pPr marL="347345" indent="-347345">
              <a:lnSpc>
                <a:spcPct val="150000"/>
              </a:lnSpc>
              <a:spcBef>
                <a:spcPts val="0"/>
              </a:spcBef>
            </a:pPr>
            <a:r>
              <a:rPr lang="en-US" sz="2400">
                <a:solidFill>
                  <a:srgbClr val="000000"/>
                </a:solidFill>
                <a:latin typeface="Arial"/>
                <a:ea typeface="Calibri"/>
                <a:cs typeface="Arial"/>
                <a:hlinkClick r:id="rId2"/>
              </a:rPr>
              <a:t>Link to publications on R&amp;I page</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3"/>
              </a:rPr>
              <a:t>Link to funding information on R&amp;I page</a:t>
            </a:r>
            <a:r>
              <a:rPr lang="en-US" sz="2400">
                <a:latin typeface="Arial"/>
                <a:ea typeface="Calibri"/>
                <a:cs typeface="Arial"/>
              </a:rPr>
              <a:t> </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4"/>
              </a:rPr>
              <a:t>Good Clinical Practice (GCP) Training</a:t>
            </a:r>
            <a:r>
              <a:rPr lang="en-US" sz="2400">
                <a:latin typeface="Arial"/>
                <a:ea typeface="Calibri"/>
                <a:cs typeface="Arial"/>
              </a:rPr>
              <a:t> </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5"/>
              </a:rPr>
              <a:t>R&amp;I Application Guidance Manual</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6"/>
              </a:rPr>
              <a:t>R&amp;I Application Guidance Videos</a:t>
            </a:r>
            <a:r>
              <a:rPr lang="en-US" sz="2400">
                <a:latin typeface="Arial"/>
                <a:ea typeface="Calibri"/>
                <a:cs typeface="Arial"/>
              </a:rPr>
              <a:t> </a:t>
            </a:r>
            <a:endParaRPr lang="en-US" sz="2400">
              <a:solidFill>
                <a:srgbClr val="000000"/>
              </a:solidFill>
              <a:latin typeface="Arial"/>
              <a:ea typeface="Calibri"/>
              <a:cs typeface="Arial"/>
            </a:endParaRPr>
          </a:p>
        </p:txBody>
      </p:sp>
      <p:sp>
        <p:nvSpPr>
          <p:cNvPr id="4" name="Slide Number Placeholder 3">
            <a:extLst>
              <a:ext uri="{FF2B5EF4-FFF2-40B4-BE49-F238E27FC236}">
                <a16:creationId xmlns:a16="http://schemas.microsoft.com/office/drawing/2014/main" id="{676C8C92-0AA6-7924-AFEF-8FBFBB2030C0}"/>
              </a:ext>
            </a:extLst>
          </p:cNvPr>
          <p:cNvSpPr>
            <a:spLocks noGrp="1"/>
          </p:cNvSpPr>
          <p:nvPr>
            <p:ph type="sldNum" sz="quarter" idx="10"/>
          </p:nvPr>
        </p:nvSpPr>
        <p:spPr/>
        <p:txBody>
          <a:bodyPr/>
          <a:lstStyle/>
          <a:p>
            <a:fld id="{48F63A3B-78C7-47BE-AE5E-E10140E04643}" type="slidenum">
              <a:rPr lang="en-US" smtClean="0"/>
              <a:pPr/>
              <a:t>39</a:t>
            </a:fld>
            <a:endParaRPr lang="en-US"/>
          </a:p>
        </p:txBody>
      </p:sp>
    </p:spTree>
    <p:extLst>
      <p:ext uri="{BB962C8B-B14F-4D97-AF65-F5344CB8AC3E}">
        <p14:creationId xmlns:p14="http://schemas.microsoft.com/office/powerpoint/2010/main" val="89350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68FC-A64A-E09A-C968-0AB84B31377D}"/>
              </a:ext>
            </a:extLst>
          </p:cNvPr>
          <p:cNvSpPr>
            <a:spLocks noGrp="1"/>
          </p:cNvSpPr>
          <p:nvPr>
            <p:ph type="title"/>
          </p:nvPr>
        </p:nvSpPr>
        <p:spPr>
          <a:xfrm>
            <a:off x="1377844" y="600074"/>
            <a:ext cx="9875463" cy="999746"/>
          </a:xfrm>
        </p:spPr>
        <p:txBody>
          <a:bodyPr/>
          <a:lstStyle/>
          <a:p>
            <a:r>
              <a:rPr lang="en-US"/>
              <a:t>Is my project a research or non-research study</a:t>
            </a:r>
          </a:p>
        </p:txBody>
      </p:sp>
      <p:sp>
        <p:nvSpPr>
          <p:cNvPr id="4" name="Content Placeholder 3">
            <a:extLst>
              <a:ext uri="{FF2B5EF4-FFF2-40B4-BE49-F238E27FC236}">
                <a16:creationId xmlns:a16="http://schemas.microsoft.com/office/drawing/2014/main" id="{34EA346D-6601-EAEE-0FC9-1B07CB2CE0BF}"/>
              </a:ext>
            </a:extLst>
          </p:cNvPr>
          <p:cNvSpPr>
            <a:spLocks noGrp="1"/>
          </p:cNvSpPr>
          <p:nvPr>
            <p:ph sz="half" idx="2"/>
          </p:nvPr>
        </p:nvSpPr>
        <p:spPr>
          <a:xfrm>
            <a:off x="1377844" y="1713748"/>
            <a:ext cx="10197947" cy="2295353"/>
          </a:xfrm>
        </p:spPr>
        <p:txBody>
          <a:bodyPr vert="horz" lIns="91440" tIns="0" rIns="91440" bIns="0" rtlCol="0" anchor="t">
            <a:normAutofit/>
          </a:bodyPr>
          <a:lstStyle/>
          <a:p>
            <a:pPr marL="0" indent="0">
              <a:buNone/>
            </a:pPr>
            <a:r>
              <a:rPr lang="en-US" b="1">
                <a:latin typeface="Arial"/>
                <a:cs typeface="Arial"/>
              </a:rPr>
              <a:t>What are non-research studies?</a:t>
            </a:r>
            <a:endParaRPr lang="en-US">
              <a:solidFill>
                <a:srgbClr val="000000"/>
              </a:solidFill>
              <a:latin typeface="Arial"/>
              <a:cs typeface="Arial"/>
            </a:endParaRPr>
          </a:p>
          <a:p>
            <a:pPr marL="285750" indent="-285750">
              <a:buFont typeface="Arial,Sans-Serif"/>
              <a:buChar char="•"/>
            </a:pPr>
            <a:r>
              <a:rPr lang="en-US">
                <a:latin typeface="Arial"/>
                <a:cs typeface="Arial"/>
              </a:rPr>
              <a:t>Non-research studies do not require ethical approval</a:t>
            </a:r>
            <a:endParaRPr lang="en-US">
              <a:solidFill>
                <a:srgbClr val="000000"/>
              </a:solidFill>
              <a:latin typeface="Arial"/>
              <a:cs typeface="Arial"/>
            </a:endParaRPr>
          </a:p>
          <a:p>
            <a:pPr marL="285750" indent="-285750">
              <a:buFont typeface="Arial,Sans-Serif"/>
              <a:buChar char="•"/>
            </a:pPr>
            <a:r>
              <a:rPr lang="en-US">
                <a:latin typeface="Arial"/>
                <a:cs typeface="Arial"/>
              </a:rPr>
              <a:t>No-research studies are registered with QSID</a:t>
            </a:r>
            <a:endParaRPr lang="en-US"/>
          </a:p>
          <a:p>
            <a:pPr marL="285750" indent="-285750">
              <a:buFont typeface="Arial,Sans-Serif" panose="020B0604020202020204" pitchFamily="34" charset="0"/>
            </a:pPr>
            <a:r>
              <a:rPr lang="en-US">
                <a:latin typeface="Arial"/>
                <a:cs typeface="Arial"/>
              </a:rPr>
              <a:t>Typically fall into </a:t>
            </a:r>
            <a:r>
              <a:rPr lang="en-US" b="1">
                <a:latin typeface="Arial"/>
                <a:cs typeface="Arial"/>
              </a:rPr>
              <a:t>two categories:</a:t>
            </a:r>
            <a:endParaRPr lang="en-US" b="1">
              <a:solidFill>
                <a:srgbClr val="000000"/>
              </a:solidFill>
              <a:latin typeface="Arial"/>
              <a:cs typeface="Arial"/>
            </a:endParaRPr>
          </a:p>
          <a:p>
            <a:pPr marL="568960" lvl="1" indent="-285750">
              <a:buFont typeface="Courier New,monospace" panose="020B0604020202020204" pitchFamily="34" charset="0"/>
              <a:buChar char="o"/>
            </a:pPr>
            <a:r>
              <a:rPr lang="en-US">
                <a:latin typeface="Arial"/>
                <a:cs typeface="Arial"/>
              </a:rPr>
              <a:t>Clinical Audit</a:t>
            </a:r>
            <a:endParaRPr lang="en-US">
              <a:solidFill>
                <a:srgbClr val="000000"/>
              </a:solidFill>
              <a:latin typeface="Arial"/>
              <a:cs typeface="Arial"/>
            </a:endParaRPr>
          </a:p>
          <a:p>
            <a:pPr marL="568960" lvl="1" indent="-285750">
              <a:buFont typeface="Courier New,monospace" panose="020B0604020202020204" pitchFamily="34" charset="0"/>
              <a:buChar char="o"/>
            </a:pPr>
            <a:r>
              <a:rPr lang="en-US">
                <a:latin typeface="Arial"/>
                <a:cs typeface="Arial"/>
              </a:rPr>
              <a:t>Service Evaluation </a:t>
            </a:r>
          </a:p>
          <a:p>
            <a:pPr marL="0" indent="0">
              <a:buNone/>
            </a:pPr>
            <a:endParaRPr lang="en-US" sz="1700" b="1">
              <a:solidFill>
                <a:srgbClr val="1F2C8F"/>
              </a:solidFill>
              <a:latin typeface="Arial"/>
              <a:cs typeface="Arial"/>
            </a:endParaRPr>
          </a:p>
          <a:p>
            <a:pPr marL="0" indent="0">
              <a:buNone/>
            </a:pPr>
            <a:endParaRPr lang="en-US" sz="1700">
              <a:latin typeface="Arial"/>
              <a:cs typeface="Arial"/>
            </a:endParaRPr>
          </a:p>
        </p:txBody>
      </p:sp>
      <p:sp>
        <p:nvSpPr>
          <p:cNvPr id="3" name="Slide Number Placeholder 2">
            <a:extLst>
              <a:ext uri="{FF2B5EF4-FFF2-40B4-BE49-F238E27FC236}">
                <a16:creationId xmlns:a16="http://schemas.microsoft.com/office/drawing/2014/main" id="{EB3C6AC1-19AD-9EE5-F140-F846ADD39262}"/>
              </a:ext>
            </a:extLst>
          </p:cNvPr>
          <p:cNvSpPr>
            <a:spLocks noGrp="1"/>
          </p:cNvSpPr>
          <p:nvPr>
            <p:ph type="sldNum" sz="quarter" idx="10"/>
          </p:nvPr>
        </p:nvSpPr>
        <p:spPr/>
        <p:txBody>
          <a:bodyPr/>
          <a:lstStyle/>
          <a:p>
            <a:fld id="{48F63A3B-78C7-47BE-AE5E-E10140E04643}" type="slidenum">
              <a:rPr lang="en-US" smtClean="0"/>
              <a:pPr/>
              <a:t>4</a:t>
            </a:fld>
            <a:endParaRPr lang="en-US"/>
          </a:p>
        </p:txBody>
      </p:sp>
      <p:sp>
        <p:nvSpPr>
          <p:cNvPr id="6" name="TextBox 5">
            <a:extLst>
              <a:ext uri="{FF2B5EF4-FFF2-40B4-BE49-F238E27FC236}">
                <a16:creationId xmlns:a16="http://schemas.microsoft.com/office/drawing/2014/main" id="{C8549160-E6A4-77E8-71F2-EA9AE106EC7B}"/>
              </a:ext>
            </a:extLst>
          </p:cNvPr>
          <p:cNvSpPr txBox="1"/>
          <p:nvPr/>
        </p:nvSpPr>
        <p:spPr>
          <a:xfrm>
            <a:off x="1452304" y="4292139"/>
            <a:ext cx="4868513" cy="220060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1600" b="1">
                <a:solidFill>
                  <a:srgbClr val="1F2C8F"/>
                </a:solidFill>
                <a:latin typeface="Arial"/>
                <a:cs typeface="Arial"/>
              </a:rPr>
              <a:t>Clinical Audit</a:t>
            </a:r>
            <a:endParaRPr lang="en-US" sz="1600">
              <a:latin typeface="Arial"/>
              <a:cs typeface="Arial"/>
            </a:endParaRPr>
          </a:p>
          <a:p>
            <a:pPr marL="285750" indent="-285750">
              <a:spcBef>
                <a:spcPts val="1000"/>
              </a:spcBef>
              <a:buFont typeface="Calibri,Sans-Serif"/>
              <a:buChar char="-"/>
            </a:pPr>
            <a:r>
              <a:rPr lang="en-US" sz="1600" b="1">
                <a:solidFill>
                  <a:srgbClr val="1F2C8F"/>
                </a:solidFill>
                <a:latin typeface="Arial"/>
                <a:cs typeface="Arial"/>
              </a:rPr>
              <a:t>Aim: </a:t>
            </a:r>
            <a:r>
              <a:rPr lang="en-US" sz="1600">
                <a:solidFill>
                  <a:srgbClr val="1F2C8F"/>
                </a:solidFill>
                <a:latin typeface="Arial"/>
                <a:cs typeface="Arial"/>
              </a:rPr>
              <a:t>To see if current practice meets an agreed and defined standard. The result is binary, yes or no.</a:t>
            </a:r>
            <a:endParaRPr lang="en-US" sz="1600">
              <a:latin typeface="Arial"/>
              <a:cs typeface="Arial"/>
            </a:endParaRPr>
          </a:p>
          <a:p>
            <a:pPr marL="285750" indent="-285750">
              <a:spcBef>
                <a:spcPts val="1000"/>
              </a:spcBef>
              <a:buFont typeface="Calibri,Sans-Serif"/>
              <a:buChar char="-"/>
            </a:pPr>
            <a:r>
              <a:rPr lang="en-US" sz="1600">
                <a:solidFill>
                  <a:srgbClr val="1F2C8F"/>
                </a:solidFill>
                <a:latin typeface="Arial"/>
                <a:cs typeface="Arial"/>
              </a:rPr>
              <a:t>Only applicable to a single site or service</a:t>
            </a:r>
            <a:endParaRPr lang="en-US" sz="1600">
              <a:latin typeface="Arial"/>
              <a:cs typeface="Arial"/>
            </a:endParaRPr>
          </a:p>
          <a:p>
            <a:pPr marL="285750" indent="-285750">
              <a:spcBef>
                <a:spcPts val="1000"/>
              </a:spcBef>
              <a:buFont typeface="Calibri,Sans-Serif"/>
              <a:buChar char="-"/>
            </a:pPr>
            <a:r>
              <a:rPr lang="en-US" sz="1600">
                <a:solidFill>
                  <a:srgbClr val="1F2C8F"/>
                </a:solidFill>
                <a:latin typeface="Arial"/>
                <a:cs typeface="Arial"/>
              </a:rPr>
              <a:t>Does not require ethics</a:t>
            </a:r>
            <a:br>
              <a:rPr lang="en-US" sz="1600">
                <a:solidFill>
                  <a:srgbClr val="1F2C8F"/>
                </a:solidFill>
                <a:latin typeface="Arial"/>
                <a:cs typeface="Arial"/>
              </a:rPr>
            </a:br>
            <a:endParaRPr lang="en-US" sz="1600">
              <a:solidFill>
                <a:srgbClr val="1F2C8F"/>
              </a:solidFill>
              <a:latin typeface="Arial"/>
              <a:cs typeface="Arial"/>
            </a:endParaRPr>
          </a:p>
        </p:txBody>
      </p:sp>
      <p:sp>
        <p:nvSpPr>
          <p:cNvPr id="7" name="TextBox 6">
            <a:extLst>
              <a:ext uri="{FF2B5EF4-FFF2-40B4-BE49-F238E27FC236}">
                <a16:creationId xmlns:a16="http://schemas.microsoft.com/office/drawing/2014/main" id="{E5089C6F-5C96-4BC2-8D65-A35B0FA57AAE}"/>
              </a:ext>
            </a:extLst>
          </p:cNvPr>
          <p:cNvSpPr txBox="1"/>
          <p:nvPr/>
        </p:nvSpPr>
        <p:spPr>
          <a:xfrm>
            <a:off x="6705024" y="4292139"/>
            <a:ext cx="4868513" cy="220060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1600" b="1">
                <a:solidFill>
                  <a:srgbClr val="1F2C8F"/>
                </a:solidFill>
                <a:latin typeface="Arial"/>
                <a:cs typeface="Arial"/>
              </a:rPr>
              <a:t>Service Evaluation</a:t>
            </a:r>
            <a:endParaRPr lang="en-US" sz="1600">
              <a:latin typeface="Arial"/>
              <a:cs typeface="Arial"/>
            </a:endParaRPr>
          </a:p>
          <a:p>
            <a:pPr marL="285750" indent="-285750">
              <a:spcBef>
                <a:spcPts val="1000"/>
              </a:spcBef>
              <a:buFont typeface="Calibri,Sans-Serif"/>
              <a:buChar char="-"/>
            </a:pPr>
            <a:r>
              <a:rPr lang="en-US" sz="1600" b="1">
                <a:solidFill>
                  <a:srgbClr val="1F2C8F"/>
                </a:solidFill>
                <a:latin typeface="Arial"/>
                <a:cs typeface="Arial"/>
              </a:rPr>
              <a:t>Aim: </a:t>
            </a:r>
            <a:r>
              <a:rPr lang="en-US" sz="1600">
                <a:solidFill>
                  <a:srgbClr val="1F2C8F"/>
                </a:solidFill>
                <a:latin typeface="Arial"/>
                <a:cs typeface="Arial"/>
              </a:rPr>
              <a:t>To assess what is happening in a service, describing current care without comparison to a standard. </a:t>
            </a:r>
            <a:endParaRPr lang="en-US" sz="1600">
              <a:latin typeface="Arial"/>
              <a:cs typeface="Arial"/>
            </a:endParaRPr>
          </a:p>
          <a:p>
            <a:pPr marL="285750" indent="-285750">
              <a:spcBef>
                <a:spcPts val="1000"/>
              </a:spcBef>
              <a:buFont typeface="Calibri,Sans-Serif"/>
              <a:buChar char="-"/>
            </a:pPr>
            <a:r>
              <a:rPr lang="en-US" sz="1600">
                <a:solidFill>
                  <a:srgbClr val="1F2C8F"/>
                </a:solidFill>
                <a:latin typeface="Arial"/>
                <a:cs typeface="Arial"/>
              </a:rPr>
              <a:t>Focus on effectiveness, efficiency or acceptability of a service</a:t>
            </a:r>
          </a:p>
          <a:p>
            <a:pPr marL="285750" indent="-285750">
              <a:spcBef>
                <a:spcPts val="1000"/>
              </a:spcBef>
              <a:buFont typeface="Calibri,Sans-Serif"/>
              <a:buChar char="-"/>
            </a:pPr>
            <a:endParaRPr lang="en-US" sz="1600">
              <a:solidFill>
                <a:srgbClr val="1F2C8F"/>
              </a:solidFill>
              <a:latin typeface="Arial"/>
              <a:cs typeface="Arial"/>
            </a:endParaRPr>
          </a:p>
        </p:txBody>
      </p:sp>
    </p:spTree>
    <p:extLst>
      <p:ext uri="{BB962C8B-B14F-4D97-AF65-F5344CB8AC3E}">
        <p14:creationId xmlns:p14="http://schemas.microsoft.com/office/powerpoint/2010/main" val="3468876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a:t>Thank you!</a:t>
            </a:r>
            <a:br>
              <a:rPr lang="en-IE"/>
            </a:br>
            <a:r>
              <a:rPr lang="en-IE"/>
              <a:t>Questions?</a:t>
            </a:r>
          </a:p>
        </p:txBody>
      </p:sp>
      <p:sp>
        <p:nvSpPr>
          <p:cNvPr id="3" name="Subtitle 2"/>
          <p:cNvSpPr>
            <a:spLocks noGrp="1"/>
          </p:cNvSpPr>
          <p:nvPr>
            <p:ph type="subTitle" idx="1"/>
          </p:nvPr>
        </p:nvSpPr>
        <p:spPr>
          <a:xfrm>
            <a:off x="1055078" y="3760852"/>
            <a:ext cx="5715000" cy="2234642"/>
          </a:xfrm>
        </p:spPr>
        <p:txBody>
          <a:bodyPr/>
          <a:lstStyle/>
          <a:p>
            <a:r>
              <a:rPr lang="en-IE">
                <a:hlinkClick r:id="rId2"/>
              </a:rPr>
              <a:t>research@stjames.ie</a:t>
            </a:r>
            <a:r>
              <a:rPr lang="en-IE"/>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Tree>
    <p:extLst>
      <p:ext uri="{BB962C8B-B14F-4D97-AF65-F5344CB8AC3E}">
        <p14:creationId xmlns:p14="http://schemas.microsoft.com/office/powerpoint/2010/main" val="353191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29A735-17D8-A7E9-5124-8F279B102E01}"/>
              </a:ext>
            </a:extLst>
          </p:cNvPr>
          <p:cNvSpPr>
            <a:spLocks noGrp="1"/>
          </p:cNvSpPr>
          <p:nvPr>
            <p:ph type="sldNum" sz="quarter" idx="12"/>
          </p:nvPr>
        </p:nvSpPr>
        <p:spPr/>
        <p:txBody>
          <a:bodyPr/>
          <a:lstStyle/>
          <a:p>
            <a:fld id="{48F63A3B-78C7-47BE-AE5E-E10140E04643}" type="slidenum">
              <a:rPr lang="en-US" smtClean="0"/>
              <a:pPr/>
              <a:t>5</a:t>
            </a:fld>
            <a:endParaRPr lang="en-US"/>
          </a:p>
        </p:txBody>
      </p:sp>
      <p:sp>
        <p:nvSpPr>
          <p:cNvPr id="2" name="Title 1">
            <a:extLst>
              <a:ext uri="{FF2B5EF4-FFF2-40B4-BE49-F238E27FC236}">
                <a16:creationId xmlns:a16="http://schemas.microsoft.com/office/drawing/2014/main" id="{03E7ECBC-803B-695A-6CC1-BB78124A5377}"/>
              </a:ext>
            </a:extLst>
          </p:cNvPr>
          <p:cNvSpPr>
            <a:spLocks noGrp="1"/>
          </p:cNvSpPr>
          <p:nvPr>
            <p:ph type="title" idx="4294967295"/>
          </p:nvPr>
        </p:nvSpPr>
        <p:spPr>
          <a:xfrm>
            <a:off x="1356694" y="-309966"/>
            <a:ext cx="10512425" cy="1012825"/>
          </a:xfrm>
        </p:spPr>
        <p:txBody>
          <a:bodyPr/>
          <a:lstStyle/>
          <a:p>
            <a:r>
              <a:rPr lang="en-US"/>
              <a:t>Summary Table</a:t>
            </a:r>
          </a:p>
        </p:txBody>
      </p:sp>
      <p:graphicFrame>
        <p:nvGraphicFramePr>
          <p:cNvPr id="6" name="Content Placeholder 5">
            <a:extLst>
              <a:ext uri="{FF2B5EF4-FFF2-40B4-BE49-F238E27FC236}">
                <a16:creationId xmlns:a16="http://schemas.microsoft.com/office/drawing/2014/main" id="{E08C45A5-A268-87EC-7A32-9AB79391CA5C}"/>
              </a:ext>
            </a:extLst>
          </p:cNvPr>
          <p:cNvGraphicFramePr>
            <a:graphicFrameLocks noGrp="1"/>
          </p:cNvGraphicFramePr>
          <p:nvPr>
            <p:ph sz="quarter" idx="4294967295"/>
            <p:extLst>
              <p:ext uri="{D42A27DB-BD31-4B8C-83A1-F6EECF244321}">
                <p14:modId xmlns:p14="http://schemas.microsoft.com/office/powerpoint/2010/main" val="2960308448"/>
              </p:ext>
            </p:extLst>
          </p:nvPr>
        </p:nvGraphicFramePr>
        <p:xfrm>
          <a:off x="527965" y="706841"/>
          <a:ext cx="11148021" cy="6002434"/>
        </p:xfrm>
        <a:graphic>
          <a:graphicData uri="http://schemas.openxmlformats.org/drawingml/2006/table">
            <a:tbl>
              <a:tblPr firstRow="1" bandRow="1">
                <a:tableStyleId>{9DCAF9ED-07DC-4A11-8D7F-57B35C25682E}</a:tableStyleId>
              </a:tblPr>
              <a:tblGrid>
                <a:gridCol w="2185793">
                  <a:extLst>
                    <a:ext uri="{9D8B030D-6E8A-4147-A177-3AD203B41FA5}">
                      <a16:colId xmlns:a16="http://schemas.microsoft.com/office/drawing/2014/main" val="3244665608"/>
                    </a:ext>
                  </a:extLst>
                </a:gridCol>
                <a:gridCol w="2788773">
                  <a:extLst>
                    <a:ext uri="{9D8B030D-6E8A-4147-A177-3AD203B41FA5}">
                      <a16:colId xmlns:a16="http://schemas.microsoft.com/office/drawing/2014/main" val="3633308600"/>
                    </a:ext>
                  </a:extLst>
                </a:gridCol>
                <a:gridCol w="3386449">
                  <a:extLst>
                    <a:ext uri="{9D8B030D-6E8A-4147-A177-3AD203B41FA5}">
                      <a16:colId xmlns:a16="http://schemas.microsoft.com/office/drawing/2014/main" val="491650337"/>
                    </a:ext>
                  </a:extLst>
                </a:gridCol>
                <a:gridCol w="2787006">
                  <a:extLst>
                    <a:ext uri="{9D8B030D-6E8A-4147-A177-3AD203B41FA5}">
                      <a16:colId xmlns:a16="http://schemas.microsoft.com/office/drawing/2014/main" val="2254760956"/>
                    </a:ext>
                  </a:extLst>
                </a:gridCol>
              </a:tblGrid>
              <a:tr h="578057">
                <a:tc>
                  <a:txBody>
                    <a:bodyPr/>
                    <a:lstStyle/>
                    <a:p>
                      <a:r>
                        <a:rPr lang="en-US">
                          <a:latin typeface="Arial"/>
                        </a:rPr>
                        <a:t>Feature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latin typeface="Arial"/>
                        </a:rPr>
                        <a:t>Research</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latin typeface="Arial"/>
                        </a:rPr>
                        <a:t>Audit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latin typeface="Arial"/>
                        </a:rPr>
                        <a:t>Service Evaluation</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38895265"/>
                  </a:ext>
                </a:extLst>
              </a:tr>
              <a:tr h="578057">
                <a:tc>
                  <a:txBody>
                    <a:bodyPr/>
                    <a:lstStyle/>
                    <a:p>
                      <a:pPr lvl="0" algn="l">
                        <a:lnSpc>
                          <a:spcPct val="100000"/>
                        </a:lnSpc>
                        <a:spcBef>
                          <a:spcPts val="0"/>
                        </a:spcBef>
                        <a:spcAft>
                          <a:spcPts val="0"/>
                        </a:spcAft>
                        <a:buNone/>
                      </a:pPr>
                      <a:r>
                        <a:rPr lang="en-US" sz="1600" b="1" u="none" strike="noStrike" noProof="0">
                          <a:latin typeface="Arial"/>
                        </a:rPr>
                        <a:t>Main Aim</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Generate new, </a:t>
                      </a:r>
                      <a:r>
                        <a:rPr lang="en-US" sz="1600" u="none" strike="noStrike" noProof="0" err="1">
                          <a:latin typeface="Arial"/>
                        </a:rPr>
                        <a:t>generalisable</a:t>
                      </a:r>
                      <a:r>
                        <a:rPr lang="en-US" sz="1600" u="none" strike="noStrike" noProof="0">
                          <a:latin typeface="Arial"/>
                        </a:rPr>
                        <a:t> knowledge</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Measure care against a standard</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Understand how a service is working</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9360756"/>
                  </a:ext>
                </a:extLst>
              </a:tr>
              <a:tr h="578057">
                <a:tc>
                  <a:txBody>
                    <a:bodyPr/>
                    <a:lstStyle/>
                    <a:p>
                      <a:pPr lvl="0" algn="l">
                        <a:lnSpc>
                          <a:spcPct val="100000"/>
                        </a:lnSpc>
                        <a:spcBef>
                          <a:spcPts val="0"/>
                        </a:spcBef>
                        <a:spcAft>
                          <a:spcPts val="0"/>
                        </a:spcAft>
                        <a:buNone/>
                      </a:pPr>
                      <a:r>
                        <a:rPr lang="en-US" sz="1600" b="1" u="none" strike="noStrike" noProof="0" err="1">
                          <a:latin typeface="Arial"/>
                        </a:rPr>
                        <a:t>Generalisable</a:t>
                      </a:r>
                      <a:r>
                        <a:rPr lang="en-US" sz="1600" b="1" u="none" strike="noStrike" noProof="0">
                          <a:latin typeface="Arial"/>
                        </a:rPr>
                        <a:t> (beyond SJH)</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Yes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No</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No</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22932904"/>
                  </a:ext>
                </a:extLst>
              </a:tr>
              <a:tr h="578057">
                <a:tc>
                  <a:txBody>
                    <a:bodyPr/>
                    <a:lstStyle/>
                    <a:p>
                      <a:pPr lvl="0">
                        <a:buNone/>
                      </a:pPr>
                      <a:r>
                        <a:rPr lang="en-US" sz="1600" b="1" u="none" strike="noStrike" noProof="0">
                          <a:latin typeface="Arial"/>
                        </a:rPr>
                        <a:t>Reference point</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Research question</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Predefined standard/guideline</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No standard — describes current service</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3205319"/>
                  </a:ext>
                </a:extLst>
              </a:tr>
              <a:tr h="578057">
                <a:tc>
                  <a:txBody>
                    <a:bodyPr/>
                    <a:lstStyle/>
                    <a:p>
                      <a:pPr lvl="0">
                        <a:buNone/>
                      </a:pPr>
                      <a:r>
                        <a:rPr lang="en-US" sz="1600" b="1" u="none" strike="noStrike" noProof="0">
                          <a:latin typeface="Arial"/>
                        </a:rPr>
                        <a:t>Ethics approval</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Required</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solidFill>
                            <a:srgbClr val="000000"/>
                          </a:solidFill>
                          <a:latin typeface="Arial"/>
                        </a:rPr>
                        <a:t>Not Required</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solidFill>
                            <a:srgbClr val="000000"/>
                          </a:solidFill>
                          <a:latin typeface="Arial"/>
                        </a:rPr>
                        <a:t>Not Required</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14835624"/>
                  </a:ext>
                </a:extLst>
              </a:tr>
              <a:tr h="578057">
                <a:tc>
                  <a:txBody>
                    <a:bodyPr/>
                    <a:lstStyle/>
                    <a:p>
                      <a:pPr lvl="0" algn="l">
                        <a:lnSpc>
                          <a:spcPct val="100000"/>
                        </a:lnSpc>
                        <a:spcBef>
                          <a:spcPts val="0"/>
                        </a:spcBef>
                        <a:spcAft>
                          <a:spcPts val="0"/>
                        </a:spcAft>
                        <a:buNone/>
                      </a:pPr>
                      <a:r>
                        <a:rPr lang="en-US" sz="1600" b="1" u="none" strike="noStrike" noProof="0">
                          <a:latin typeface="Arial"/>
                        </a:rPr>
                        <a:t>Governance </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Ethical approval + Hospital R&amp;I Approval</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QSID Registration</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solidFill>
                            <a:srgbClr val="000000"/>
                          </a:solidFill>
                          <a:latin typeface="Arial"/>
                        </a:rPr>
                        <a:t>QSID Registration</a:t>
                      </a:r>
                    </a:p>
                    <a:p>
                      <a:pPr lvl="0">
                        <a:buNone/>
                      </a:pP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44918932"/>
                  </a:ext>
                </a:extLst>
              </a:tr>
              <a:tr h="578057">
                <a:tc>
                  <a:txBody>
                    <a:bodyPr/>
                    <a:lstStyle/>
                    <a:p>
                      <a:pPr lvl="0">
                        <a:buNone/>
                      </a:pPr>
                      <a:r>
                        <a:rPr lang="en-US" sz="1600" b="1" u="none" strike="noStrike" noProof="0">
                          <a:latin typeface="Arial"/>
                        </a:rPr>
                        <a:t>Example</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Retrospective chart Review to see if patients on one medication had better outcomes than another</a:t>
                      </a:r>
                    </a:p>
                    <a:p>
                      <a:pPr lvl="0">
                        <a:buNone/>
                      </a:pPr>
                      <a:endParaRPr lang="en-US" sz="1600">
                        <a:latin typeface="Arial"/>
                      </a:endParaRPr>
                    </a:p>
                    <a:p>
                      <a:pPr lvl="0">
                        <a:buNone/>
                      </a:pPr>
                      <a:r>
                        <a:rPr lang="en-US" sz="1600">
                          <a:latin typeface="Arial"/>
                        </a:rPr>
                        <a:t>Patient survey on unmet needs</a:t>
                      </a:r>
                    </a:p>
                    <a:p>
                      <a:pPr lvl="0">
                        <a:buNone/>
                      </a:pPr>
                      <a:endParaRPr lang="en-US" sz="1600">
                        <a:latin typeface="Arial"/>
                      </a:endParaRPr>
                    </a:p>
                    <a:p>
                      <a:pPr lvl="0">
                        <a:buNone/>
                      </a:pPr>
                      <a:r>
                        <a:rPr lang="en-US" sz="1600" err="1">
                          <a:latin typeface="Arial"/>
                        </a:rPr>
                        <a:t>Randomised</a:t>
                      </a:r>
                      <a:r>
                        <a:rPr lang="en-US" sz="1600">
                          <a:latin typeface="Arial"/>
                        </a:rPr>
                        <a:t> controlled trial on efficacy of an intervention</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Checking compliance with infection control guidelines,</a:t>
                      </a:r>
                    </a:p>
                    <a:p>
                      <a:pPr lvl="0" algn="l">
                        <a:lnSpc>
                          <a:spcPct val="100000"/>
                        </a:lnSpc>
                        <a:spcBef>
                          <a:spcPts val="0"/>
                        </a:spcBef>
                        <a:spcAft>
                          <a:spcPts val="0"/>
                        </a:spcAft>
                        <a:buNone/>
                      </a:pPr>
                      <a:endParaRPr lang="en-US" sz="1600" u="none" strike="noStrike" noProof="0">
                        <a:latin typeface="Arial"/>
                      </a:endParaRPr>
                    </a:p>
                    <a:p>
                      <a:pPr lvl="0" algn="l">
                        <a:lnSpc>
                          <a:spcPct val="100000"/>
                        </a:lnSpc>
                        <a:spcBef>
                          <a:spcPts val="0"/>
                        </a:spcBef>
                        <a:spcAft>
                          <a:spcPts val="0"/>
                        </a:spcAft>
                        <a:buNone/>
                      </a:pPr>
                      <a:r>
                        <a:rPr lang="en-US" sz="1600" u="none" strike="noStrike" noProof="0">
                          <a:latin typeface="Arial"/>
                        </a:rPr>
                        <a:t>Auditing compliance with antibiotic prescribing guidelines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Patient satisfaction survey</a:t>
                      </a:r>
                      <a:endParaRPr lang="en-US" sz="1600">
                        <a:latin typeface="Arial"/>
                      </a:endParaRPr>
                    </a:p>
                    <a:p>
                      <a:pPr lvl="0">
                        <a:buNone/>
                      </a:pPr>
                      <a:endParaRPr lang="en-US" sz="1600" u="none" strike="noStrike" noProof="0">
                        <a:latin typeface="Arial"/>
                      </a:endParaRPr>
                    </a:p>
                    <a:p>
                      <a:pPr lvl="0">
                        <a:buNone/>
                      </a:pPr>
                      <a:r>
                        <a:rPr lang="en-US" sz="1600" u="none" strike="noStrike" noProof="0">
                          <a:latin typeface="Arial"/>
                        </a:rPr>
                        <a:t>Retrospective Chart Review to check compliance with allergy documentation policy</a:t>
                      </a:r>
                    </a:p>
                    <a:p>
                      <a:pPr lvl="0">
                        <a:buNone/>
                      </a:pPr>
                      <a:endParaRPr lang="en-US" sz="1600" u="none" strike="noStrike" noProof="0">
                        <a:latin typeface="Arial"/>
                      </a:endParaRPr>
                    </a:p>
                    <a:p>
                      <a:pPr lvl="0">
                        <a:buNone/>
                      </a:pPr>
                      <a:r>
                        <a:rPr lang="en-US" sz="1600" u="none" strike="noStrike" noProof="0">
                          <a:latin typeface="Arial"/>
                        </a:rPr>
                        <a:t>Reviewing referral patterns to see how many patients are seen within 6 weeks</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37688262"/>
                  </a:ext>
                </a:extLst>
              </a:tr>
            </a:tbl>
          </a:graphicData>
        </a:graphic>
      </p:graphicFrame>
    </p:spTree>
    <p:extLst>
      <p:ext uri="{BB962C8B-B14F-4D97-AF65-F5344CB8AC3E}">
        <p14:creationId xmlns:p14="http://schemas.microsoft.com/office/powerpoint/2010/main" val="81562738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5702441" y="1061623"/>
            <a:ext cx="5723586" cy="4739104"/>
          </a:xfrm>
        </p:spPr>
        <p:txBody>
          <a:bodyPr/>
          <a:lstStyle/>
          <a:p>
            <a:r>
              <a:rPr lang="en-US"/>
              <a:t>The New R&amp;I Application Process</a:t>
            </a:r>
          </a:p>
        </p:txBody>
      </p:sp>
      <p:pic>
        <p:nvPicPr>
          <p:cNvPr id="9" name="Picture Placeholder 8" descr="A black background with a black square&#10;&#10;AI-generated content may be incorrect.">
            <a:extLst>
              <a:ext uri="{FF2B5EF4-FFF2-40B4-BE49-F238E27FC236}">
                <a16:creationId xmlns:a16="http://schemas.microsoft.com/office/drawing/2014/main" id="{FF8CB030-3C3C-3F65-51BD-66747E5ED1AA}"/>
              </a:ext>
            </a:extLst>
          </p:cNvPr>
          <p:cNvPicPr>
            <a:picLocks noGrp="1" noChangeAspect="1"/>
          </p:cNvPicPr>
          <p:nvPr>
            <p:ph type="pic" sz="quarter" idx="11"/>
          </p:nvPr>
        </p:nvPicPr>
        <p:blipFill>
          <a:blip r:embed="rId3">
            <a:duotone>
              <a:schemeClr val="accent1">
                <a:shade val="45000"/>
                <a:satMod val="135000"/>
              </a:schemeClr>
              <a:prstClr val="white"/>
            </a:duotone>
          </a:blip>
          <a:srcRect t="-30227" r="-1659" b="-18565"/>
          <a:stretch>
            <a:fillRect/>
          </a:stretch>
        </p:blipFill>
        <p:spPr>
          <a:xfrm>
            <a:off x="1348781" y="457200"/>
            <a:ext cx="4055549" cy="5936289"/>
          </a:xfr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90649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914400" y="965393"/>
            <a:ext cx="7631709" cy="1091627"/>
          </a:xfrm>
        </p:spPr>
        <p:txBody>
          <a:bodyPr/>
          <a:lstStyle/>
          <a:p>
            <a:r>
              <a:rPr lang="en-US"/>
              <a:t>Finding the R&amp;I application</a:t>
            </a:r>
          </a:p>
        </p:txBody>
      </p:sp>
      <p:sp>
        <p:nvSpPr>
          <p:cNvPr id="14" name="Content Placeholder 7">
            <a:extLst>
              <a:ext uri="{FF2B5EF4-FFF2-40B4-BE49-F238E27FC236}">
                <a16:creationId xmlns:a16="http://schemas.microsoft.com/office/drawing/2014/main" id="{749C7CD1-A9AA-49E3-6734-AD9546F2DF5B}"/>
              </a:ext>
            </a:extLst>
          </p:cNvPr>
          <p:cNvSpPr>
            <a:spLocks noGrp="1"/>
          </p:cNvSpPr>
          <p:nvPr>
            <p:ph sz="half" idx="15"/>
          </p:nvPr>
        </p:nvSpPr>
        <p:spPr>
          <a:xfrm>
            <a:off x="914400" y="2303463"/>
            <a:ext cx="7631708" cy="4143375"/>
          </a:xfrm>
        </p:spPr>
        <p:txBody>
          <a:bodyPr vert="horz" lIns="91440" tIns="0" rIns="91440" bIns="0" rtlCol="0" anchor="t">
            <a:normAutofit/>
          </a:bodyPr>
          <a:lstStyle/>
          <a:p>
            <a:pPr marL="0" indent="0">
              <a:buNone/>
            </a:pPr>
            <a:endParaRPr lang="en-US"/>
          </a:p>
          <a:p>
            <a:pPr marL="0" indent="0">
              <a:buNone/>
            </a:pPr>
            <a:r>
              <a:rPr lang="en-US" sz="2000">
                <a:latin typeface="Arial"/>
                <a:cs typeface="Arial"/>
              </a:rPr>
              <a:t>The R&amp;I application is available:</a:t>
            </a:r>
          </a:p>
          <a:p>
            <a:pPr marL="0" indent="0">
              <a:buNone/>
            </a:pPr>
            <a:endParaRPr lang="en-US" sz="2000">
              <a:latin typeface="Arial" panose="020B0604020202020204" pitchFamily="34" charset="0"/>
              <a:cs typeface="Arial" panose="020B0604020202020204" pitchFamily="34" charset="0"/>
            </a:endParaRPr>
          </a:p>
          <a:p>
            <a:pPr marL="573405" lvl="1" indent="-285750">
              <a:buFont typeface="Arial" panose="020B0604020202020204" pitchFamily="34" charset="0"/>
              <a:buChar char="•"/>
            </a:pPr>
            <a:r>
              <a:rPr lang="en-US" sz="2000">
                <a:latin typeface="Arial"/>
                <a:cs typeface="Arial"/>
              </a:rPr>
              <a:t>Internally on the </a:t>
            </a:r>
            <a:r>
              <a:rPr lang="en-US" sz="2000">
                <a:latin typeface="Arial"/>
                <a:cs typeface="Arial"/>
                <a:hlinkClick r:id="rId3"/>
              </a:rPr>
              <a:t>R&amp;I intranet page</a:t>
            </a:r>
          </a:p>
          <a:p>
            <a:pPr marL="573405" lvl="1"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573405" lvl="1" indent="-285750">
              <a:buFont typeface="Arial" panose="020B0604020202020204" pitchFamily="34" charset="0"/>
              <a:buChar char="•"/>
            </a:pPr>
            <a:r>
              <a:rPr lang="en-US" sz="2000">
                <a:latin typeface="Arial"/>
                <a:cs typeface="Arial"/>
              </a:rPr>
              <a:t>Externally on the </a:t>
            </a:r>
            <a:r>
              <a:rPr lang="en-US" sz="2000">
                <a:latin typeface="Arial"/>
                <a:cs typeface="Arial"/>
                <a:hlinkClick r:id="rId4"/>
              </a:rPr>
              <a:t>R&amp;I Webpage</a:t>
            </a:r>
            <a:endParaRPr lang="en-US" sz="2000">
              <a:latin typeface="Arial"/>
              <a:cs typeface="Arial"/>
            </a:endParaRPr>
          </a:p>
          <a:p>
            <a:pPr marL="573405" lvl="1"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573405" lvl="1" indent="-285750">
              <a:buFont typeface="Arial" panose="020B0604020202020204" pitchFamily="34" charset="0"/>
              <a:buChar char="•"/>
            </a:pPr>
            <a:r>
              <a:rPr lang="en-US" sz="2000">
                <a:latin typeface="Arial"/>
                <a:cs typeface="Arial"/>
              </a:rPr>
              <a:t>Apply directly using this link: </a:t>
            </a:r>
            <a:r>
              <a:rPr lang="en-US" sz="2000">
                <a:latin typeface="Arial"/>
                <a:cs typeface="Arial"/>
                <a:hlinkClick r:id="rId5"/>
              </a:rPr>
              <a:t>R&amp;I Infonetica Platform</a:t>
            </a:r>
            <a:endParaRPr lang="en-US" sz="2000">
              <a:latin typeface="Arial"/>
              <a:cs typeface="Arial"/>
            </a:endParaRP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7</a:t>
            </a:fld>
            <a:endParaRPr lang="en-US"/>
          </a:p>
        </p:txBody>
      </p:sp>
      <p:pic>
        <p:nvPicPr>
          <p:cNvPr id="9" name="Picture Placeholder 8" descr="A black background with a black square&#10;&#10;AI-generated content may be incorrect.">
            <a:extLst>
              <a:ext uri="{FF2B5EF4-FFF2-40B4-BE49-F238E27FC236}">
                <a16:creationId xmlns:a16="http://schemas.microsoft.com/office/drawing/2014/main" id="{33CFABF4-DF21-D48B-53B6-502388FB51E5}"/>
              </a:ext>
            </a:extLst>
          </p:cNvPr>
          <p:cNvPicPr>
            <a:picLocks noGrp="1" noChangeAspect="1"/>
          </p:cNvPicPr>
          <p:nvPr>
            <p:ph type="pic" sz="quarter" idx="14"/>
          </p:nvPr>
        </p:nvPicPr>
        <p:blipFill rotWithShape="1">
          <a:blip r:embed="rId6">
            <a:duotone>
              <a:schemeClr val="accent4">
                <a:shade val="45000"/>
                <a:satMod val="135000"/>
              </a:schemeClr>
              <a:prstClr val="white"/>
            </a:duotone>
          </a:blip>
          <a:srcRect l="-9715" t="-8490" r="-8612" b="-115540"/>
          <a:stretch/>
        </p:blipFill>
        <p:spPr>
          <a:xfrm>
            <a:off x="8989454" y="965393"/>
            <a:ext cx="3202545" cy="5892607"/>
          </a:xfr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94161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43EC8A-1733-CCF7-081F-EB4667CB3285}"/>
              </a:ext>
            </a:extLst>
          </p:cNvPr>
          <p:cNvSpPr>
            <a:spLocks noGrp="1"/>
          </p:cNvSpPr>
          <p:nvPr>
            <p:ph type="title"/>
          </p:nvPr>
        </p:nvSpPr>
        <p:spPr>
          <a:xfrm>
            <a:off x="914400" y="816017"/>
            <a:ext cx="5259554" cy="1445293"/>
          </a:xfrm>
        </p:spPr>
        <p:txBody>
          <a:bodyPr anchor="b">
            <a:normAutofit fontScale="90000"/>
          </a:bodyPr>
          <a:lstStyle/>
          <a:p>
            <a:r>
              <a:rPr lang="en-US"/>
              <a:t>Logging in to your Infonetica account</a:t>
            </a:r>
          </a:p>
        </p:txBody>
      </p:sp>
      <p:sp>
        <p:nvSpPr>
          <p:cNvPr id="4" name="Content Placeholder 3">
            <a:extLst>
              <a:ext uri="{FF2B5EF4-FFF2-40B4-BE49-F238E27FC236}">
                <a16:creationId xmlns:a16="http://schemas.microsoft.com/office/drawing/2014/main" id="{ACE55D3D-AA24-CF53-6679-29B3C83F7646}"/>
              </a:ext>
            </a:extLst>
          </p:cNvPr>
          <p:cNvSpPr>
            <a:spLocks noGrp="1"/>
          </p:cNvSpPr>
          <p:nvPr>
            <p:ph idx="1"/>
          </p:nvPr>
        </p:nvSpPr>
        <p:spPr>
          <a:xfrm>
            <a:off x="914400" y="2855495"/>
            <a:ext cx="5259554" cy="3186488"/>
          </a:xfrm>
        </p:spPr>
        <p:txBody>
          <a:bodyPr vert="horz" lIns="91440" tIns="0" rIns="91440" bIns="0" rtlCol="0" anchor="t">
            <a:normAutofit/>
          </a:bodyPr>
          <a:lstStyle/>
          <a:p>
            <a:pPr>
              <a:lnSpc>
                <a:spcPct val="90000"/>
              </a:lnSpc>
              <a:spcAft>
                <a:spcPts val="600"/>
              </a:spcAft>
            </a:pPr>
            <a:r>
              <a:rPr lang="en-US">
                <a:latin typeface="Arial"/>
                <a:cs typeface="Arial"/>
              </a:rPr>
              <a:t>If you have submitted an application to the Joint Research Ethics Committee (JREC), you already have an Infonetica account that can be used for your R&amp;I applications!</a:t>
            </a:r>
          </a:p>
          <a:p>
            <a:pPr>
              <a:lnSpc>
                <a:spcPct val="90000"/>
              </a:lnSpc>
              <a:spcAft>
                <a:spcPts val="600"/>
              </a:spcAft>
            </a:pPr>
            <a:endParaRPr lang="en-US">
              <a:latin typeface="Arial" panose="020B0604020202020204" pitchFamily="34" charset="0"/>
              <a:cs typeface="Arial" panose="020B0604020202020204" pitchFamily="34" charset="0"/>
            </a:endParaRPr>
          </a:p>
          <a:p>
            <a:pPr>
              <a:lnSpc>
                <a:spcPct val="90000"/>
              </a:lnSpc>
              <a:spcAft>
                <a:spcPts val="600"/>
              </a:spcAft>
            </a:pPr>
            <a:r>
              <a:rPr lang="en-US">
                <a:latin typeface="Arial"/>
                <a:cs typeface="Arial"/>
              </a:rPr>
              <a:t>If you are a new user, please sign up using your </a:t>
            </a:r>
            <a:r>
              <a:rPr lang="en-US" b="1">
                <a:latin typeface="Arial"/>
                <a:cs typeface="Arial"/>
              </a:rPr>
              <a:t>institutional email.</a:t>
            </a:r>
          </a:p>
          <a:p>
            <a:pPr>
              <a:lnSpc>
                <a:spcPct val="90000"/>
              </a:lnSpc>
              <a:spcAft>
                <a:spcPts val="600"/>
              </a:spcAft>
            </a:pPr>
            <a:endParaRPr lang="en-US" sz="2000"/>
          </a:p>
          <a:p>
            <a:pPr>
              <a:lnSpc>
                <a:spcPct val="90000"/>
              </a:lnSpc>
              <a:spcAft>
                <a:spcPts val="600"/>
              </a:spcAft>
            </a:pPr>
            <a:endParaRPr lang="en-US" sz="2000"/>
          </a:p>
        </p:txBody>
      </p:sp>
      <p:pic>
        <p:nvPicPr>
          <p:cNvPr id="8" name="Picture 7" descr="A screenshot of a computer screen&#10;&#10;AI-generated content may be incorrect.">
            <a:hlinkClick r:id="rId3"/>
            <a:extLst>
              <a:ext uri="{FF2B5EF4-FFF2-40B4-BE49-F238E27FC236}">
                <a16:creationId xmlns:a16="http://schemas.microsoft.com/office/drawing/2014/main" id="{B4BC858F-C149-45A0-0AD6-11BE820433F2}"/>
              </a:ext>
            </a:extLst>
          </p:cNvPr>
          <p:cNvPicPr>
            <a:picLocks noChangeAspect="1"/>
          </p:cNvPicPr>
          <p:nvPr/>
        </p:nvPicPr>
        <p:blipFill>
          <a:blip r:embed="rId4"/>
          <a:stretch>
            <a:fillRect/>
          </a:stretch>
        </p:blipFill>
        <p:spPr>
          <a:xfrm>
            <a:off x="7414194" y="451463"/>
            <a:ext cx="4344695" cy="6365853"/>
          </a:xfrm>
          <a:prstGeom prst="rect">
            <a:avLst/>
          </a:prstGeom>
          <a:noFill/>
        </p:spPr>
      </p:pic>
      <p:sp>
        <p:nvSpPr>
          <p:cNvPr id="2" name="Slide Number Placeholder 1" hidden="1">
            <a:extLst>
              <a:ext uri="{FF2B5EF4-FFF2-40B4-BE49-F238E27FC236}">
                <a16:creationId xmlns:a16="http://schemas.microsoft.com/office/drawing/2014/main" id="{AB69D854-FB65-0E93-CFE2-041F7C41DD24}"/>
              </a:ext>
            </a:extLst>
          </p:cNvPr>
          <p:cNvSpPr>
            <a:spLocks noGrp="1"/>
          </p:cNvSpPr>
          <p:nvPr>
            <p:ph type="sldNum" sz="quarter" idx="4294967295"/>
          </p:nvPr>
        </p:nvSpPr>
        <p:spPr>
          <a:xfrm>
            <a:off x="10438475" y="457199"/>
            <a:ext cx="987552" cy="471489"/>
          </a:xfrm>
        </p:spPr>
        <p:txBody>
          <a:bodyPr/>
          <a:lstStyle/>
          <a:p>
            <a:pPr>
              <a:spcAft>
                <a:spcPts val="600"/>
              </a:spcAft>
            </a:pPr>
            <a:fld id="{48F63A3B-78C7-47BE-AE5E-E10140E04643}" type="slidenum">
              <a:rPr lang="en-US" smtClean="0"/>
              <a:pPr>
                <a:spcAft>
                  <a:spcPts val="600"/>
                </a:spcAft>
              </a:pPr>
              <a:t>8</a:t>
            </a:fld>
            <a:endParaRPr lang="en-US"/>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582706" y="5759481"/>
            <a:ext cx="1057835" cy="105783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1117" t="19851" r="6664" b="29862"/>
          <a:stretch/>
        </p:blipFill>
        <p:spPr>
          <a:xfrm>
            <a:off x="1491051" y="5974584"/>
            <a:ext cx="1539221" cy="627628"/>
          </a:xfrm>
          <a:prstGeom prst="rect">
            <a:avLst/>
          </a:prstGeom>
        </p:spPr>
      </p:pic>
    </p:spTree>
    <p:extLst>
      <p:ext uri="{BB962C8B-B14F-4D97-AF65-F5344CB8AC3E}">
        <p14:creationId xmlns:p14="http://schemas.microsoft.com/office/powerpoint/2010/main" val="407210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0252-D3BA-B310-76F6-9FA84E1DA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64A00-02B6-615D-D3C1-7B8BDA5C7DAE}"/>
              </a:ext>
            </a:extLst>
          </p:cNvPr>
          <p:cNvSpPr>
            <a:spLocks noGrp="1"/>
          </p:cNvSpPr>
          <p:nvPr>
            <p:ph type="title"/>
          </p:nvPr>
        </p:nvSpPr>
        <p:spPr>
          <a:xfrm>
            <a:off x="2931489" y="198363"/>
            <a:ext cx="7965461" cy="994164"/>
          </a:xfrm>
        </p:spPr>
        <p:txBody>
          <a:bodyPr/>
          <a:lstStyle/>
          <a:p>
            <a:r>
              <a:rPr lang="en-US"/>
              <a:t>Research in SJH</a:t>
            </a:r>
          </a:p>
        </p:txBody>
      </p:sp>
      <p:sp>
        <p:nvSpPr>
          <p:cNvPr id="3" name="Content Placeholder 2">
            <a:extLst>
              <a:ext uri="{FF2B5EF4-FFF2-40B4-BE49-F238E27FC236}">
                <a16:creationId xmlns:a16="http://schemas.microsoft.com/office/drawing/2014/main" id="{A2879534-C9F2-B329-0797-5CFD42EB3A29}"/>
              </a:ext>
            </a:extLst>
          </p:cNvPr>
          <p:cNvSpPr>
            <a:spLocks noGrp="1"/>
          </p:cNvSpPr>
          <p:nvPr>
            <p:ph sz="half" idx="2"/>
          </p:nvPr>
        </p:nvSpPr>
        <p:spPr>
          <a:xfrm>
            <a:off x="2931489" y="1098349"/>
            <a:ext cx="8489651" cy="4266309"/>
          </a:xfrm>
        </p:spPr>
        <p:txBody>
          <a:bodyPr vert="horz" lIns="91440" tIns="0" rIns="91440" bIns="0" rtlCol="0" anchor="t">
            <a:noAutofit/>
          </a:bodyPr>
          <a:lstStyle/>
          <a:p>
            <a:pPr marL="0" indent="0">
              <a:buNone/>
            </a:pPr>
            <a:r>
              <a:rPr lang="en-US" sz="2400">
                <a:latin typeface="Arial"/>
                <a:cs typeface="Arial"/>
              </a:rPr>
              <a:t>All research taking place in SJH requires:</a:t>
            </a:r>
          </a:p>
          <a:p>
            <a:pPr marL="342900" indent="-342900">
              <a:buAutoNum type="arabicPeriod"/>
            </a:pPr>
            <a:r>
              <a:rPr lang="en-US" sz="2400" b="1">
                <a:latin typeface="Arial"/>
                <a:cs typeface="Arial"/>
              </a:rPr>
              <a:t>Ethical Approval </a:t>
            </a:r>
            <a:r>
              <a:rPr lang="en-US" sz="2400">
                <a:latin typeface="Arial"/>
                <a:cs typeface="Arial"/>
              </a:rPr>
              <a:t>– from either:</a:t>
            </a:r>
          </a:p>
          <a:p>
            <a:pPr marL="681355" lvl="1" indent="-342900">
              <a:buFont typeface="Courier New" panose="020B0604020202020204" pitchFamily="34" charset="0"/>
              <a:buChar char="o"/>
            </a:pPr>
            <a:r>
              <a:rPr lang="en-US">
                <a:latin typeface="Arial"/>
                <a:cs typeface="Arial"/>
              </a:rPr>
              <a:t>Joint Research Ethics Committee (JREC)</a:t>
            </a:r>
            <a:endParaRPr lang="en-US">
              <a:latin typeface="Sabon Next LT"/>
              <a:cs typeface="Sabon Next LT"/>
            </a:endParaRPr>
          </a:p>
          <a:p>
            <a:pPr marL="681355" lvl="1" indent="-342900">
              <a:buFont typeface="Courier New" panose="020B0604020202020204" pitchFamily="34" charset="0"/>
              <a:buChar char="o"/>
            </a:pPr>
            <a:r>
              <a:rPr lang="en-US">
                <a:latin typeface="Arial"/>
                <a:cs typeface="Arial"/>
              </a:rPr>
              <a:t>National Research Ethics Committee (NREC), </a:t>
            </a:r>
            <a:endParaRPr lang="en-US">
              <a:latin typeface="Sabon Next LT"/>
              <a:cs typeface="Sabon Next LT"/>
            </a:endParaRPr>
          </a:p>
          <a:p>
            <a:pPr marL="681355" lvl="1" indent="-342900">
              <a:buFont typeface="Courier New" panose="020B0604020202020204" pitchFamily="34" charset="0"/>
              <a:buChar char="o"/>
            </a:pPr>
            <a:r>
              <a:rPr lang="en-US">
                <a:latin typeface="Arial"/>
                <a:cs typeface="Arial"/>
              </a:rPr>
              <a:t>Clinical Trial Information System (CTIS)</a:t>
            </a:r>
            <a:endParaRPr lang="en-US">
              <a:latin typeface="Sabon Next LT"/>
              <a:cs typeface="Sabon Next LT"/>
            </a:endParaRPr>
          </a:p>
          <a:p>
            <a:pPr marL="681355" lvl="1" indent="-342900">
              <a:buFont typeface="Courier New" panose="020B0604020202020204" pitchFamily="34" charset="0"/>
              <a:buChar char="o"/>
            </a:pPr>
            <a:r>
              <a:rPr lang="en-US">
                <a:latin typeface="Arial"/>
                <a:cs typeface="Arial"/>
              </a:rPr>
              <a:t> University/ Institutional Ethics</a:t>
            </a:r>
            <a:endParaRPr lang="en-US">
              <a:cs typeface="Sabon Next LT"/>
            </a:endParaRPr>
          </a:p>
          <a:p>
            <a:pPr marL="342900" indent="-342900">
              <a:buFont typeface="+mj-lt"/>
              <a:buAutoNum type="arabicPeriod"/>
            </a:pPr>
            <a:endParaRPr lang="en-US" sz="2400">
              <a:latin typeface="Arial" panose="020B0604020202020204" pitchFamily="34" charset="0"/>
              <a:cs typeface="Arial" panose="020B0604020202020204" pitchFamily="34" charset="0"/>
            </a:endParaRPr>
          </a:p>
          <a:p>
            <a:pPr marL="342900" indent="-342900">
              <a:buFont typeface="+mj-lt"/>
              <a:buAutoNum type="arabicPeriod"/>
            </a:pPr>
            <a:r>
              <a:rPr lang="en-US" sz="2400" b="1">
                <a:latin typeface="Arial"/>
                <a:cs typeface="Arial"/>
              </a:rPr>
              <a:t>Hospital approval </a:t>
            </a:r>
            <a:r>
              <a:rPr lang="en-US" sz="2400">
                <a:latin typeface="Arial"/>
                <a:cs typeface="Arial"/>
              </a:rPr>
              <a:t>– from the R&amp;I office </a:t>
            </a:r>
            <a:r>
              <a:rPr lang="en-US" sz="2000">
                <a:solidFill>
                  <a:srgbClr val="6E86AA"/>
                </a:solidFill>
                <a:latin typeface="Arial"/>
                <a:cs typeface="Arial"/>
              </a:rPr>
              <a:t>(ethical approval must be in place before hospital approval can be granted)</a:t>
            </a:r>
          </a:p>
          <a:p>
            <a:pPr marL="0" indent="0">
              <a:buNone/>
            </a:pPr>
            <a:endParaRPr lang="en-US" sz="2400" b="1">
              <a:latin typeface="Arial"/>
              <a:cs typeface="Arial"/>
            </a:endParaRPr>
          </a:p>
          <a:p>
            <a:pPr marL="0" indent="0">
              <a:buNone/>
            </a:pPr>
            <a:endParaRPr lang="en-US" sz="2400" b="1">
              <a:latin typeface="Arial" panose="020B0604020202020204" pitchFamily="34" charset="0"/>
              <a:cs typeface="Arial" panose="020B0604020202020204" pitchFamily="34" charset="0"/>
            </a:endParaRPr>
          </a:p>
          <a:p>
            <a:pPr marL="0" indent="0">
              <a:buNone/>
            </a:pPr>
            <a:endParaRPr lang="en-US" sz="2400" b="1">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marL="0" indent="0">
              <a:buNone/>
            </a:pPr>
            <a:endParaRPr lang="en-US" sz="2400">
              <a:cs typeface="Sabon Next LT"/>
            </a:endParaRPr>
          </a:p>
        </p:txBody>
      </p:sp>
      <p:sp>
        <p:nvSpPr>
          <p:cNvPr id="23" name="Slide Number Placeholder 22">
            <a:extLst>
              <a:ext uri="{FF2B5EF4-FFF2-40B4-BE49-F238E27FC236}">
                <a16:creationId xmlns:a16="http://schemas.microsoft.com/office/drawing/2014/main" id="{CC0F150F-4B9E-EBC4-0311-A1A846253900}"/>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9</a:t>
            </a:fld>
            <a:endParaRPr lang="en-US"/>
          </a:p>
        </p:txBody>
      </p:sp>
      <p:pic>
        <p:nvPicPr>
          <p:cNvPr id="6" name="Picture 5" descr="A blue letter on a black background&#10;&#10;AI-generated content may be incorrect.">
            <a:extLst>
              <a:ext uri="{FF2B5EF4-FFF2-40B4-BE49-F238E27FC236}">
                <a16:creationId xmlns:a16="http://schemas.microsoft.com/office/drawing/2014/main" id="{1EFAE13B-B7DD-3176-68A4-9356D9DEFF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
        <p:nvSpPr>
          <p:cNvPr id="5" name="Rectangle 4">
            <a:extLst>
              <a:ext uri="{FF2B5EF4-FFF2-40B4-BE49-F238E27FC236}">
                <a16:creationId xmlns:a16="http://schemas.microsoft.com/office/drawing/2014/main" id="{DA1A479B-698B-9DA7-D4EB-29D566BB5C82}"/>
              </a:ext>
            </a:extLst>
          </p:cNvPr>
          <p:cNvSpPr/>
          <p:nvPr/>
        </p:nvSpPr>
        <p:spPr>
          <a:xfrm>
            <a:off x="2932086" y="5155500"/>
            <a:ext cx="6148171" cy="1433828"/>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8BB1EFBB-6664-B3A8-57C7-5381992B216D}"/>
              </a:ext>
            </a:extLst>
          </p:cNvPr>
          <p:cNvSpPr txBox="1"/>
          <p:nvPr/>
        </p:nvSpPr>
        <p:spPr>
          <a:xfrm>
            <a:off x="3888018" y="5312489"/>
            <a:ext cx="5377453" cy="1292662"/>
          </a:xfrm>
          <a:prstGeom prst="rect">
            <a:avLst/>
          </a:prstGeom>
          <a:noFill/>
        </p:spPr>
        <p:txBody>
          <a:bodyPr wrap="square" lIns="91440" tIns="45720" rIns="91440" bIns="45720" rtlCol="0" anchor="t">
            <a:spAutoFit/>
          </a:bodyPr>
          <a:lstStyle/>
          <a:p>
            <a:r>
              <a:rPr lang="en-US" sz="2000">
                <a:solidFill>
                  <a:srgbClr val="1F2C8F"/>
                </a:solidFill>
                <a:latin typeface="Arial"/>
                <a:cs typeface="Arial"/>
              </a:rPr>
              <a:t>Before your project can begin you must have ethical approval </a:t>
            </a:r>
            <a:r>
              <a:rPr lang="en-US" sz="2000" b="1">
                <a:solidFill>
                  <a:srgbClr val="1F2C8F"/>
                </a:solidFill>
                <a:latin typeface="Arial"/>
                <a:cs typeface="Arial"/>
              </a:rPr>
              <a:t>AND</a:t>
            </a:r>
            <a:r>
              <a:rPr lang="en-US" sz="2000">
                <a:solidFill>
                  <a:srgbClr val="1F2C8F"/>
                </a:solidFill>
                <a:latin typeface="Arial"/>
                <a:cs typeface="Arial"/>
              </a:rPr>
              <a:t> hospital approval. </a:t>
            </a:r>
            <a:br>
              <a:rPr lang="en-US" sz="2000">
                <a:latin typeface="Arial"/>
                <a:cs typeface="Arial"/>
              </a:rPr>
            </a:br>
            <a:r>
              <a:rPr lang="en-US" sz="2000">
                <a:solidFill>
                  <a:srgbClr val="1F2C8F"/>
                </a:solidFill>
                <a:latin typeface="Arial"/>
                <a:cs typeface="Arial"/>
              </a:rPr>
              <a:t>The R&amp;I application is </a:t>
            </a:r>
            <a:r>
              <a:rPr lang="en-US" sz="2000" b="1" u="sng">
                <a:solidFill>
                  <a:srgbClr val="1F2C8F"/>
                </a:solidFill>
                <a:latin typeface="Arial"/>
                <a:cs typeface="Arial"/>
              </a:rPr>
              <a:t>mandatory.</a:t>
            </a:r>
          </a:p>
          <a:p>
            <a:endParaRPr lang="en-IE">
              <a:solidFill>
                <a:srgbClr val="202C8F"/>
              </a:solidFill>
              <a:latin typeface="+mj-lt"/>
            </a:endParaRPr>
          </a:p>
        </p:txBody>
      </p:sp>
      <p:pic>
        <p:nvPicPr>
          <p:cNvPr id="11" name="Picture 10" descr="A black background with a black square&#10;&#10;AI-generated content may be incorrect.">
            <a:extLst>
              <a:ext uri="{FF2B5EF4-FFF2-40B4-BE49-F238E27FC236}">
                <a16:creationId xmlns:a16="http://schemas.microsoft.com/office/drawing/2014/main" id="{789469E5-A7A3-C762-8D27-00CABBF2F953}"/>
              </a:ext>
            </a:extLst>
          </p:cNvPr>
          <p:cNvPicPr>
            <a:picLocks noChangeAspect="1"/>
          </p:cNvPicPr>
          <p:nvPr/>
        </p:nvPicPr>
        <p:blipFill>
          <a:blip r:embed="rId6">
            <a:duotone>
              <a:schemeClr val="accent4">
                <a:shade val="45000"/>
                <a:satMod val="135000"/>
              </a:schemeClr>
              <a:prstClr val="white"/>
            </a:duotone>
          </a:blip>
          <a:stretch>
            <a:fillRect/>
          </a:stretch>
        </p:blipFill>
        <p:spPr>
          <a:xfrm>
            <a:off x="3052631" y="5438820"/>
            <a:ext cx="832051" cy="884968"/>
          </a:xfrm>
          <a:prstGeom prst="rect">
            <a:avLst/>
          </a:prstGeom>
        </p:spPr>
      </p:pic>
    </p:spTree>
    <p:extLst>
      <p:ext uri="{BB962C8B-B14F-4D97-AF65-F5344CB8AC3E}">
        <p14:creationId xmlns:p14="http://schemas.microsoft.com/office/powerpoint/2010/main" val="27129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948363-B267-4BAC-8655-100FBEC280C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719FA4-954C-4FA8-82CB-206659C3B82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DBB56F-4362-4386-A1A1-3DF89889661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{20A3A10A-CCAE-437A-9BF2-96F2799EDBF4}tf78438558_win32</Template>
  <TotalTime>1079</TotalTime>
  <Words>1969</Words>
  <Application>Microsoft Office PowerPoint</Application>
  <PresentationFormat>Widescreen</PresentationFormat>
  <Paragraphs>320</Paragraphs>
  <Slides>40</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 Black</vt:lpstr>
      <vt:lpstr>Arial,Sans-Serif</vt:lpstr>
      <vt:lpstr>Calibri</vt:lpstr>
      <vt:lpstr>Calibri,Sans-Serif</vt:lpstr>
      <vt:lpstr>Courier New</vt:lpstr>
      <vt:lpstr>Courier New,monospace</vt:lpstr>
      <vt:lpstr>Sabon Next LT</vt:lpstr>
      <vt:lpstr>Custom</vt:lpstr>
      <vt:lpstr>Research and Innovation  Application process</vt:lpstr>
      <vt:lpstr>Topics</vt:lpstr>
      <vt:lpstr>Is my project a research or non-research study</vt:lpstr>
      <vt:lpstr>Is my project a research or non-research study</vt:lpstr>
      <vt:lpstr>Summary Table</vt:lpstr>
      <vt:lpstr>The New R&amp;I Application Process</vt:lpstr>
      <vt:lpstr>Finding the R&amp;I application</vt:lpstr>
      <vt:lpstr>Logging in to your Infonetica account</vt:lpstr>
      <vt:lpstr>Research in SJH</vt:lpstr>
      <vt:lpstr>Research Risk and Ethical Approvals</vt:lpstr>
      <vt:lpstr>Research Risk and Ethical Approvals</vt:lpstr>
      <vt:lpstr>Application Pathways</vt:lpstr>
      <vt:lpstr>Pathway 1</vt:lpstr>
      <vt:lpstr>Pathway 1: Research types (all require jrec and R&amp;I approval)</vt:lpstr>
      <vt:lpstr>Creating a Pathway 1 application (Jrec and R&amp;I application)</vt:lpstr>
      <vt:lpstr>Pathway 2</vt:lpstr>
      <vt:lpstr>Pathway 2: Research Types</vt:lpstr>
      <vt:lpstr>Creating a Pathway 2 application (upload external ethics)</vt:lpstr>
      <vt:lpstr>Creating and Completing your R&amp;I application</vt:lpstr>
      <vt:lpstr>Application Sections: Pathway 1</vt:lpstr>
      <vt:lpstr>Application Sections: Pathway 2</vt:lpstr>
      <vt:lpstr>Submitting your R&amp;I application</vt:lpstr>
      <vt:lpstr>PowerPoint Presentation</vt:lpstr>
      <vt:lpstr>How to Sign off as a PI</vt:lpstr>
      <vt:lpstr>Successful Submission</vt:lpstr>
      <vt:lpstr>Check your application status at anytime!</vt:lpstr>
      <vt:lpstr>After Submission</vt:lpstr>
      <vt:lpstr>R&amp;I Application review process</vt:lpstr>
      <vt:lpstr>PowerPoint Presentation</vt:lpstr>
      <vt:lpstr>PowerPoint Presentation</vt:lpstr>
      <vt:lpstr>Addressing comments/ feedback</vt:lpstr>
      <vt:lpstr>Addressing comments/ feedback</vt:lpstr>
      <vt:lpstr>Addressing comments/ feedback</vt:lpstr>
      <vt:lpstr>Comments on supporting documents</vt:lpstr>
      <vt:lpstr>Example: Letter of R&amp;I Approval</vt:lpstr>
      <vt:lpstr>Key tips</vt:lpstr>
      <vt:lpstr>PowerPoint Presentation</vt:lpstr>
      <vt:lpstr>Upcoming Events</vt:lpstr>
      <vt:lpstr>Useful Links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and Innovation Application process</dc:title>
  <dc:subject/>
  <dc:creator>Danielle Keane</dc:creator>
  <cp:lastModifiedBy>Kumbrote, Athul (Deputy CEO Research &amp; Innovation)</cp:lastModifiedBy>
  <cp:revision>7</cp:revision>
  <dcterms:created xsi:type="dcterms:W3CDTF">2025-08-08T10:28:54Z</dcterms:created>
  <dcterms:modified xsi:type="dcterms:W3CDTF">2025-12-04T10:42:29Z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